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6" r:id="rId3"/>
    <p:sldId id="257" r:id="rId4"/>
    <p:sldId id="275" r:id="rId5"/>
    <p:sldId id="277"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p:restoredTop sz="94658"/>
  </p:normalViewPr>
  <p:slideViewPr>
    <p:cSldViewPr snapToGrid="0">
      <p:cViewPr varScale="1">
        <p:scale>
          <a:sx n="85" d="100"/>
          <a:sy n="85" d="100"/>
        </p:scale>
        <p:origin x="208"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5BDE0-C3E6-1CC5-E012-5BB34C606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D3DD0-9B8D-0DEE-904A-62CD94C5D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3F358-E662-E63C-DEC3-65A7BE78F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221BF-B4FC-9DC2-5566-1B0D55A50A6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90374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9F62-85CC-1F5F-14E2-2A902D461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C05F3-7B9C-1719-75FD-0E8CEF33D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05073-2EF6-A88E-A846-2502F0A393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9CFA97-F19A-1E08-98E4-F86425D2BA59}"/>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40390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536C-9BD6-2F9D-08DA-66318A1F5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11F5A-4A28-64DB-7F23-5B77730ED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CE0D6-6B60-81F3-4096-9E42306BF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78547-CD79-D831-BC40-75963E043600}"/>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90109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0A35E-FCDA-DF62-F1C8-9CD7EC245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E2A28-C866-B45B-B9A6-BE3C306B5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877AD-03B6-B273-FABC-97389E6D9D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A8AFC8-2CD5-4FB3-B868-F80167ED7571}"/>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8380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20939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0D11"/>
        </a:solidFill>
        <a:effectLst/>
      </p:bgPr>
    </p:bg>
    <p:spTree>
      <p:nvGrpSpPr>
        <p:cNvPr id="1" name=""/>
        <p:cNvGrpSpPr/>
        <p:nvPr/>
      </p:nvGrpSpPr>
      <p:grpSpPr>
        <a:xfrm>
          <a:off x="0" y="0"/>
          <a:ext cx="0" cy="0"/>
          <a:chOff x="0" y="0"/>
          <a:chExt cx="0" cy="0"/>
        </a:xfrm>
      </p:grpSpPr>
      <p:pic>
        <p:nvPicPr>
          <p:cNvPr id="20" name="Background Arena"/>
          <p:cNvPicPr>
            <a:picLocks noChangeAspect="1"/>
          </p:cNvPicPr>
          <p:nvPr/>
        </p:nvPicPr>
        <p:blipFill>
          <a:blip r:embed="rId3"/>
          <a:stretch>
            <a:fillRect/>
          </a:stretch>
        </p:blipFill>
        <p:spPr>
          <a:xfrm>
            <a:off x="0" y="0"/>
            <a:ext cx="12192000" cy="6858000"/>
          </a:xfrm>
          <a:prstGeom prst="rect">
            <a:avLst/>
          </a:prstGeom>
        </p:spPr>
      </p:pic>
      <p:sp>
        <p:nvSpPr>
          <p:cNvPr id="21" name="Scrim"/>
          <p:cNvSpPr/>
          <p:nvPr/>
        </p:nvSpPr>
        <p:spPr>
          <a:xfrm>
            <a:off x="0" y="0"/>
            <a:ext cx="12192000" cy="6858000"/>
          </a:xfrm>
          <a:prstGeom prst="rect">
            <a:avLst/>
          </a:prstGeom>
          <a:solidFill>
            <a:srgbClr val="000000">
              <a:alpha val="40000"/>
            </a:srgbClr>
          </a:solidFill>
          <a:ln>
            <a:noFill/>
          </a:ln>
        </p:spPr>
        <p:txBody>
          <a:bodyPr/>
          <a:lstStyle/>
          <a:p>
            <a:endParaRPr lang="en-US"/>
          </a:p>
        </p:txBody>
      </p:sp>
      <p:sp>
        <p:nvSpPr>
          <p:cNvPr id="5" name="Text 2"/>
          <p:cNvSpPr/>
          <p:nvPr/>
        </p:nvSpPr>
        <p:spPr>
          <a:xfrm>
            <a:off x="594360" y="1905000"/>
            <a:ext cx="11002975" cy="320040"/>
          </a:xfrm>
          <a:prstGeom prst="rect">
            <a:avLst/>
          </a:prstGeom>
          <a:noFill/>
          <a:ln/>
        </p:spPr>
        <p:txBody>
          <a:bodyPr wrap="square" lIns="0" tIns="0" rIns="0" bIns="0" rtlCol="0" anchor="ctr"/>
          <a:lstStyle/>
          <a:p>
            <a:pPr marL="0" indent="0" algn="ctr">
              <a:buNone/>
            </a:pPr>
            <a:r>
              <a:rPr lang="en-US" sz="1300" b="1" kern="0" spc="300" dirty="0">
                <a:solidFill>
                  <a:srgbClr val="F2A93B"/>
                </a:solidFill>
                <a:latin typeface="Arial Black" pitchFamily="34" charset="0"/>
                <a:ea typeface="Arial Black" pitchFamily="34" charset="-122"/>
                <a:cs typeface="Arial Black" pitchFamily="34" charset="-120"/>
              </a:rPr>
              <a:t>JUNE 23–24, 2026   ·   BARCLAYS CENTER, BROOKLYN</a:t>
            </a:r>
            <a:endParaRPr lang="en-US" sz="1300" dirty="0"/>
          </a:p>
        </p:txBody>
      </p:sp>
      <p:sp>
        <p:nvSpPr>
          <p:cNvPr id="7" name="Text 4"/>
          <p:cNvSpPr/>
          <p:nvPr/>
        </p:nvSpPr>
        <p:spPr>
          <a:xfrm>
            <a:off x="320040" y="5394960"/>
            <a:ext cx="11277295" cy="411480"/>
          </a:xfrm>
          <a:prstGeom prst="rect">
            <a:avLst/>
          </a:prstGeom>
          <a:noFill/>
          <a:ln/>
        </p:spPr>
        <p:txBody>
          <a:bodyPr wrap="square" lIns="0" tIns="0" rIns="0" bIns="0" rtlCol="0" anchor="ctr"/>
          <a:lstStyle/>
          <a:p>
            <a:pPr marL="0" indent="0" algn="ctr">
              <a:buNone/>
            </a:pPr>
            <a:r>
              <a:rPr lang="en-US" sz="2000" b="1" kern="0" spc="200" dirty="0">
                <a:solidFill>
                  <a:srgbClr val="E8772E"/>
                </a:solidFill>
                <a:latin typeface="Arial Black" pitchFamily="34" charset="0"/>
                <a:ea typeface="Arial Black" pitchFamily="34" charset="-122"/>
                <a:cs typeface="Arial Black" pitchFamily="34" charset="-120"/>
              </a:rPr>
              <a:t>PREVIEW  ·  PROSPECT BOARD  ·  TEAM FITS</a:t>
            </a:r>
            <a:endParaRPr lang="en-US" sz="2000" dirty="0"/>
          </a:p>
        </p:txBody>
      </p:sp>
      <p:sp>
        <p:nvSpPr>
          <p:cNvPr id="8" name="Text 5"/>
          <p:cNvSpPr/>
          <p:nvPr/>
        </p:nvSpPr>
        <p:spPr>
          <a:xfrm>
            <a:off x="2194560" y="5806440"/>
            <a:ext cx="7802575" cy="640080"/>
          </a:xfrm>
          <a:prstGeom prst="rect">
            <a:avLst/>
          </a:prstGeom>
          <a:noFill/>
          <a:ln/>
        </p:spPr>
        <p:txBody>
          <a:bodyPr wrap="square" lIns="0" tIns="0" rIns="0" bIns="0" rtlCol="0" anchor="ctr"/>
          <a:lstStyle/>
          <a:p>
            <a:pPr marL="0" indent="0" algn="ctr">
              <a:buNone/>
            </a:pPr>
            <a:r>
              <a:rPr lang="en-US" sz="1350" dirty="0">
                <a:solidFill>
                  <a:srgbClr val="E8E8EC"/>
                </a:solidFill>
                <a:latin typeface="Arial" pitchFamily="34" charset="0"/>
                <a:ea typeface="Arial" pitchFamily="34" charset="-122"/>
                <a:cs typeface="Arial" pitchFamily="34" charset="-120"/>
              </a:rPr>
              <a:t>An analytical look at the lottery order, the SPI prospect ratings, projected fits, and where all 30 teams stand heading into draft night.</a:t>
            </a:r>
            <a:endParaRPr lang="en-US" sz="1350" dirty="0"/>
          </a:p>
        </p:txBody>
      </p:sp>
      <p:pic>
        <p:nvPicPr>
          <p:cNvPr id="14" name="Picture 13">
            <a:extLst>
              <a:ext uri="{FF2B5EF4-FFF2-40B4-BE49-F238E27FC236}">
                <a16:creationId xmlns:a16="http://schemas.microsoft.com/office/drawing/2014/main" id="{FF9DE891-294E-D985-C9A5-704A66CF31FA}"/>
              </a:ext>
            </a:extLst>
          </p:cNvPr>
          <p:cNvPicPr>
            <a:picLocks noChangeAspect="1"/>
          </p:cNvPicPr>
          <p:nvPr/>
        </p:nvPicPr>
        <p:blipFill>
          <a:blip r:embed="rId4"/>
          <a:stretch>
            <a:fillRect/>
          </a:stretch>
        </p:blipFill>
        <p:spPr>
          <a:xfrm>
            <a:off x="3905097" y="2430780"/>
            <a:ext cx="4381500" cy="2463800"/>
          </a:xfrm>
          <a:prstGeom prst="rect">
            <a:avLst/>
          </a:prstGeom>
        </p:spPr>
      </p:pic>
      <p:pic>
        <p:nvPicPr>
          <p:cNvPr id="16" name="Picture 15">
            <a:extLst>
              <a:ext uri="{FF2B5EF4-FFF2-40B4-BE49-F238E27FC236}">
                <a16:creationId xmlns:a16="http://schemas.microsoft.com/office/drawing/2014/main" id="{D41501E8-2043-A5E9-07E9-4491F18EC0F4}"/>
              </a:ext>
            </a:extLst>
          </p:cNvPr>
          <p:cNvPicPr>
            <a:picLocks noChangeAspect="1"/>
          </p:cNvPicPr>
          <p:nvPr/>
        </p:nvPicPr>
        <p:blipFill>
          <a:blip r:embed="rId5"/>
          <a:stretch>
            <a:fillRect/>
          </a:stretch>
        </p:blipFill>
        <p:spPr>
          <a:xfrm>
            <a:off x="4246043" y="227251"/>
            <a:ext cx="3699913" cy="1472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rgbClr val="0D0D11"/>
        </a:solidFill>
        <a:effectLst/>
      </p:bgPr>
    </p:bg>
    <p:spTree>
      <p:nvGrpSpPr>
        <p:cNvPr id="1" name=""/>
        <p:cNvGrpSpPr/>
        <p:nvPr/>
      </p:nvGrpSpPr>
      <p:grpSpPr>
        <a:xfrm>
          <a:off x="0" y="0"/>
          <a:ext cx="0" cy="0"/>
          <a:chOff x="0" y="0"/>
          <a:chExt cx="0" cy="0"/>
        </a:xfrm>
      </p:grpSpPr>
      <p:pic>
        <p:nvPicPr>
          <p:cNvPr id="2" name="Image 0" descr="/agent/turn1/workspace/images/image-6f5a37aa24001c586ad83c32979721b6.jpg"/>
          <p:cNvPicPr>
            <a:picLocks noChangeAspect="1"/>
          </p:cNvPicPr>
          <p:nvPr/>
        </p:nvPicPr>
        <p:blipFill>
          <a:blip r:embed="rId3"/>
          <a:srcRect l="25545" r="25545"/>
          <a:stretch/>
        </p:blipFill>
        <p:spPr>
          <a:xfrm>
            <a:off x="7315200" y="0"/>
            <a:ext cx="4876495" cy="6858000"/>
          </a:xfrm>
          <a:prstGeom prst="rect">
            <a:avLst/>
          </a:prstGeom>
        </p:spPr>
      </p:pic>
      <p:sp>
        <p:nvSpPr>
          <p:cNvPr id="3" name="Shape 0"/>
          <p:cNvSpPr/>
          <p:nvPr/>
        </p:nvSpPr>
        <p:spPr>
          <a:xfrm>
            <a:off x="7315200" y="0"/>
            <a:ext cx="4876495" cy="6858000"/>
          </a:xfrm>
          <a:prstGeom prst="rect">
            <a:avLst/>
          </a:prstGeom>
          <a:solidFill>
            <a:srgbClr val="0D0D11">
              <a:alpha val="70000"/>
            </a:srgbClr>
          </a:solidFill>
          <a:ln/>
        </p:spPr>
        <p:txBody>
          <a:bodyPr/>
          <a:lstStyle/>
          <a:p>
            <a:endParaRPr lang="en-US"/>
          </a:p>
        </p:txBody>
      </p:sp>
      <p:sp>
        <p:nvSpPr>
          <p:cNvPr id="4" name="Shape 1"/>
          <p:cNvSpPr/>
          <p:nvPr/>
        </p:nvSpPr>
        <p:spPr>
          <a:xfrm>
            <a:off x="7315200" y="0"/>
            <a:ext cx="1280160" cy="6858000"/>
          </a:xfrm>
          <a:prstGeom prst="rect">
            <a:avLst/>
          </a:prstGeom>
          <a:solidFill>
            <a:srgbClr val="0D0D11">
              <a:alpha val="45000"/>
            </a:srgbClr>
          </a:solidFill>
          <a:ln/>
        </p:spPr>
        <p:txBody>
          <a:bodyPr/>
          <a:lstStyle/>
          <a:p>
            <a:endParaRPr lang="en-US"/>
          </a:p>
        </p:txBody>
      </p:sp>
      <p:sp>
        <p:nvSpPr>
          <p:cNvPr id="5" name="Text 2"/>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EVALUATING THE CLASS</a:t>
            </a:r>
            <a:endParaRPr lang="en-US" sz="1250" dirty="0"/>
          </a:p>
        </p:txBody>
      </p:sp>
      <p:sp>
        <p:nvSpPr>
          <p:cNvPr id="6" name="Text 3"/>
          <p:cNvSpPr/>
          <p:nvPr/>
        </p:nvSpPr>
        <p:spPr>
          <a:xfrm>
            <a:off x="594360" y="676656"/>
            <a:ext cx="6400800"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Scoring Prospects: the SPI</a:t>
            </a:r>
            <a:endParaRPr lang="en-US" sz="3000" dirty="0"/>
          </a:p>
        </p:txBody>
      </p:sp>
      <p:sp>
        <p:nvSpPr>
          <p:cNvPr id="7" name="Text 4"/>
          <p:cNvSpPr/>
          <p:nvPr/>
        </p:nvSpPr>
        <p:spPr>
          <a:xfrm>
            <a:off x="594360" y="1417320"/>
            <a:ext cx="6309360" cy="777240"/>
          </a:xfrm>
          <a:prstGeom prst="rect">
            <a:avLst/>
          </a:prstGeom>
          <a:noFill/>
          <a:ln/>
        </p:spPr>
        <p:txBody>
          <a:bodyPr wrap="square" lIns="0" tIns="0" rIns="0" bIns="0" rtlCol="0" anchor="ctr"/>
          <a:lstStyle/>
          <a:p>
            <a:pPr marL="0" indent="0">
              <a:buNone/>
            </a:pPr>
            <a:r>
              <a:rPr lang="en-US" sz="1350" dirty="0">
                <a:solidFill>
                  <a:srgbClr val="9C9CA8"/>
                </a:solidFill>
                <a:latin typeface="Arial" pitchFamily="34" charset="0"/>
                <a:ea typeface="Arial" pitchFamily="34" charset="-122"/>
                <a:cs typeface="Arial" pitchFamily="34" charset="-120"/>
              </a:rPr>
              <a:t>The Success Projection Index is a team-fit-neutral score out of 100 — an overall NBA projection, not a mock-draft slot. Five inputs drive it:</a:t>
            </a:r>
            <a:endParaRPr lang="en-US" sz="1350" dirty="0"/>
          </a:p>
        </p:txBody>
      </p:sp>
      <p:sp>
        <p:nvSpPr>
          <p:cNvPr id="8" name="Shape 5"/>
          <p:cNvSpPr/>
          <p:nvPr/>
        </p:nvSpPr>
        <p:spPr>
          <a:xfrm>
            <a:off x="594360" y="2395728"/>
            <a:ext cx="146304" cy="146304"/>
          </a:xfrm>
          <a:prstGeom prst="rect">
            <a:avLst/>
          </a:prstGeom>
          <a:solidFill>
            <a:srgbClr val="E8772E"/>
          </a:solidFill>
          <a:ln/>
        </p:spPr>
        <p:txBody>
          <a:bodyPr/>
          <a:lstStyle/>
          <a:p>
            <a:endParaRPr lang="en-US"/>
          </a:p>
        </p:txBody>
      </p:sp>
      <p:sp>
        <p:nvSpPr>
          <p:cNvPr id="9" name="Text 6"/>
          <p:cNvSpPr/>
          <p:nvPr/>
        </p:nvSpPr>
        <p:spPr>
          <a:xfrm>
            <a:off x="905256" y="2331720"/>
            <a:ext cx="5852160" cy="329184"/>
          </a:xfrm>
          <a:prstGeom prst="rect">
            <a:avLst/>
          </a:prstGeom>
          <a:noFill/>
          <a:ln/>
        </p:spPr>
        <p:txBody>
          <a:bodyPr wrap="square" lIns="0" tIns="0" rIns="0" bIns="0" rtlCol="0" anchor="ctr"/>
          <a:lstStyle/>
          <a:p>
            <a:pPr marL="0" indent="0">
              <a:buNone/>
            </a:pPr>
            <a:r>
              <a:rPr lang="en-US" sz="1350" b="1" dirty="0">
                <a:solidFill>
                  <a:srgbClr val="FFFFFF"/>
                </a:solidFill>
                <a:latin typeface="Arial" pitchFamily="34" charset="0"/>
                <a:ea typeface="Arial" pitchFamily="34" charset="-122"/>
                <a:cs typeface="Arial" pitchFamily="34" charset="-120"/>
              </a:rPr>
              <a:t>Star upside / ceiling</a:t>
            </a:r>
            <a:endParaRPr lang="en-US" sz="1350" dirty="0"/>
          </a:p>
        </p:txBody>
      </p:sp>
      <p:sp>
        <p:nvSpPr>
          <p:cNvPr id="10" name="Shape 7"/>
          <p:cNvSpPr/>
          <p:nvPr/>
        </p:nvSpPr>
        <p:spPr>
          <a:xfrm>
            <a:off x="594360" y="2852928"/>
            <a:ext cx="146304" cy="146304"/>
          </a:xfrm>
          <a:prstGeom prst="rect">
            <a:avLst/>
          </a:prstGeom>
          <a:solidFill>
            <a:srgbClr val="E8772E"/>
          </a:solidFill>
          <a:ln/>
        </p:spPr>
        <p:txBody>
          <a:bodyPr/>
          <a:lstStyle/>
          <a:p>
            <a:endParaRPr lang="en-US"/>
          </a:p>
        </p:txBody>
      </p:sp>
      <p:sp>
        <p:nvSpPr>
          <p:cNvPr id="11" name="Text 8"/>
          <p:cNvSpPr/>
          <p:nvPr/>
        </p:nvSpPr>
        <p:spPr>
          <a:xfrm>
            <a:off x="905256" y="2788920"/>
            <a:ext cx="5852160" cy="329184"/>
          </a:xfrm>
          <a:prstGeom prst="rect">
            <a:avLst/>
          </a:prstGeom>
          <a:noFill/>
          <a:ln/>
        </p:spPr>
        <p:txBody>
          <a:bodyPr wrap="square" lIns="0" tIns="0" rIns="0" bIns="0" rtlCol="0" anchor="ctr"/>
          <a:lstStyle/>
          <a:p>
            <a:pPr marL="0" indent="0">
              <a:buNone/>
            </a:pPr>
            <a:r>
              <a:rPr lang="en-US" sz="1350" b="1" dirty="0">
                <a:solidFill>
                  <a:srgbClr val="FFFFFF"/>
                </a:solidFill>
                <a:latin typeface="Arial" pitchFamily="34" charset="0"/>
                <a:ea typeface="Arial" pitchFamily="34" charset="-122"/>
                <a:cs typeface="Arial" pitchFamily="34" charset="-120"/>
              </a:rPr>
              <a:t>Translatable NBA skills</a:t>
            </a:r>
            <a:endParaRPr lang="en-US" sz="1350" dirty="0"/>
          </a:p>
        </p:txBody>
      </p:sp>
      <p:sp>
        <p:nvSpPr>
          <p:cNvPr id="12" name="Shape 9"/>
          <p:cNvSpPr/>
          <p:nvPr/>
        </p:nvSpPr>
        <p:spPr>
          <a:xfrm>
            <a:off x="594360" y="3310128"/>
            <a:ext cx="146304" cy="146304"/>
          </a:xfrm>
          <a:prstGeom prst="rect">
            <a:avLst/>
          </a:prstGeom>
          <a:solidFill>
            <a:srgbClr val="E8772E"/>
          </a:solidFill>
          <a:ln/>
        </p:spPr>
        <p:txBody>
          <a:bodyPr/>
          <a:lstStyle/>
          <a:p>
            <a:endParaRPr lang="en-US"/>
          </a:p>
        </p:txBody>
      </p:sp>
      <p:sp>
        <p:nvSpPr>
          <p:cNvPr id="13" name="Text 10"/>
          <p:cNvSpPr/>
          <p:nvPr/>
        </p:nvSpPr>
        <p:spPr>
          <a:xfrm>
            <a:off x="905256" y="3246120"/>
            <a:ext cx="5852160" cy="329184"/>
          </a:xfrm>
          <a:prstGeom prst="rect">
            <a:avLst/>
          </a:prstGeom>
          <a:noFill/>
          <a:ln/>
        </p:spPr>
        <p:txBody>
          <a:bodyPr wrap="square" lIns="0" tIns="0" rIns="0" bIns="0" rtlCol="0" anchor="ctr"/>
          <a:lstStyle/>
          <a:p>
            <a:pPr marL="0" indent="0">
              <a:buNone/>
            </a:pPr>
            <a:r>
              <a:rPr lang="en-US" sz="1350" b="1" dirty="0">
                <a:solidFill>
                  <a:srgbClr val="FFFFFF"/>
                </a:solidFill>
                <a:latin typeface="Arial" pitchFamily="34" charset="0"/>
                <a:ea typeface="Arial" pitchFamily="34" charset="-122"/>
                <a:cs typeface="Arial" pitchFamily="34" charset="-120"/>
              </a:rPr>
              <a:t>Two-way scalability</a:t>
            </a:r>
            <a:endParaRPr lang="en-US" sz="1350" dirty="0"/>
          </a:p>
        </p:txBody>
      </p:sp>
      <p:sp>
        <p:nvSpPr>
          <p:cNvPr id="14" name="Shape 11"/>
          <p:cNvSpPr/>
          <p:nvPr/>
        </p:nvSpPr>
        <p:spPr>
          <a:xfrm>
            <a:off x="594360" y="3767328"/>
            <a:ext cx="146304" cy="146304"/>
          </a:xfrm>
          <a:prstGeom prst="rect">
            <a:avLst/>
          </a:prstGeom>
          <a:solidFill>
            <a:srgbClr val="E8772E"/>
          </a:solidFill>
          <a:ln/>
        </p:spPr>
        <p:txBody>
          <a:bodyPr/>
          <a:lstStyle/>
          <a:p>
            <a:endParaRPr lang="en-US"/>
          </a:p>
        </p:txBody>
      </p:sp>
      <p:sp>
        <p:nvSpPr>
          <p:cNvPr id="15" name="Text 12"/>
          <p:cNvSpPr/>
          <p:nvPr/>
        </p:nvSpPr>
        <p:spPr>
          <a:xfrm>
            <a:off x="905256" y="3703320"/>
            <a:ext cx="5852160" cy="329184"/>
          </a:xfrm>
          <a:prstGeom prst="rect">
            <a:avLst/>
          </a:prstGeom>
          <a:noFill/>
          <a:ln/>
        </p:spPr>
        <p:txBody>
          <a:bodyPr wrap="square" lIns="0" tIns="0" rIns="0" bIns="0" rtlCol="0" anchor="ctr"/>
          <a:lstStyle/>
          <a:p>
            <a:pPr marL="0" indent="0">
              <a:buNone/>
            </a:pPr>
            <a:r>
              <a:rPr lang="en-US" sz="1350" b="1" dirty="0">
                <a:solidFill>
                  <a:srgbClr val="FFFFFF"/>
                </a:solidFill>
                <a:latin typeface="Arial" pitchFamily="34" charset="0"/>
                <a:ea typeface="Arial" pitchFamily="34" charset="-122"/>
                <a:cs typeface="Arial" pitchFamily="34" charset="-120"/>
              </a:rPr>
              <a:t>Role certainty</a:t>
            </a:r>
            <a:endParaRPr lang="en-US" sz="1350" dirty="0"/>
          </a:p>
        </p:txBody>
      </p:sp>
      <p:sp>
        <p:nvSpPr>
          <p:cNvPr id="16" name="Shape 13"/>
          <p:cNvSpPr/>
          <p:nvPr/>
        </p:nvSpPr>
        <p:spPr>
          <a:xfrm>
            <a:off x="594360" y="4224528"/>
            <a:ext cx="146304" cy="146304"/>
          </a:xfrm>
          <a:prstGeom prst="rect">
            <a:avLst/>
          </a:prstGeom>
          <a:solidFill>
            <a:srgbClr val="E8772E"/>
          </a:solidFill>
          <a:ln/>
        </p:spPr>
        <p:txBody>
          <a:bodyPr/>
          <a:lstStyle/>
          <a:p>
            <a:endParaRPr lang="en-US"/>
          </a:p>
        </p:txBody>
      </p:sp>
      <p:sp>
        <p:nvSpPr>
          <p:cNvPr id="17" name="Text 14"/>
          <p:cNvSpPr/>
          <p:nvPr/>
        </p:nvSpPr>
        <p:spPr>
          <a:xfrm>
            <a:off x="905256" y="4160520"/>
            <a:ext cx="5852160" cy="329184"/>
          </a:xfrm>
          <a:prstGeom prst="rect">
            <a:avLst/>
          </a:prstGeom>
          <a:noFill/>
          <a:ln/>
        </p:spPr>
        <p:txBody>
          <a:bodyPr wrap="square" lIns="0" tIns="0" rIns="0" bIns="0" rtlCol="0" anchor="ctr"/>
          <a:lstStyle/>
          <a:p>
            <a:pPr marL="0" indent="0">
              <a:buNone/>
            </a:pPr>
            <a:r>
              <a:rPr lang="en-US" sz="1350" b="1" dirty="0">
                <a:solidFill>
                  <a:srgbClr val="FFFFFF"/>
                </a:solidFill>
                <a:latin typeface="Arial" pitchFamily="34" charset="0"/>
                <a:ea typeface="Arial" pitchFamily="34" charset="-122"/>
                <a:cs typeface="Arial" pitchFamily="34" charset="-120"/>
              </a:rPr>
              <a:t>Risk, variance, health &amp; age curve</a:t>
            </a:r>
            <a:endParaRPr lang="en-US" sz="1350" dirty="0"/>
          </a:p>
        </p:txBody>
      </p:sp>
      <p:sp>
        <p:nvSpPr>
          <p:cNvPr id="18" name="Text 15"/>
          <p:cNvSpPr/>
          <p:nvPr/>
        </p:nvSpPr>
        <p:spPr>
          <a:xfrm>
            <a:off x="594360" y="4526280"/>
            <a:ext cx="6309360" cy="274320"/>
          </a:xfrm>
          <a:prstGeom prst="rect">
            <a:avLst/>
          </a:prstGeom>
          <a:noFill/>
          <a:ln/>
        </p:spPr>
        <p:txBody>
          <a:bodyPr wrap="square" lIns="0" tIns="0" rIns="0" bIns="0" rtlCol="0" anchor="ctr"/>
          <a:lstStyle/>
          <a:p>
            <a:pPr marL="0" indent="0">
              <a:buNone/>
            </a:pPr>
            <a:r>
              <a:rPr lang="en-US" sz="1200" b="1" kern="0" spc="200" dirty="0">
                <a:solidFill>
                  <a:srgbClr val="F2A93B"/>
                </a:solidFill>
                <a:latin typeface="Arial Black" pitchFamily="34" charset="0"/>
                <a:ea typeface="Arial Black" pitchFamily="34" charset="-122"/>
                <a:cs typeface="Arial Black" pitchFamily="34" charset="-120"/>
              </a:rPr>
              <a:t>SPI BANDS</a:t>
            </a:r>
            <a:endParaRPr lang="en-US" sz="1200" dirty="0"/>
          </a:p>
        </p:txBody>
      </p:sp>
      <p:sp>
        <p:nvSpPr>
          <p:cNvPr id="19" name="Shape 16"/>
          <p:cNvSpPr/>
          <p:nvPr/>
        </p:nvSpPr>
        <p:spPr>
          <a:xfrm>
            <a:off x="594360" y="4864608"/>
            <a:ext cx="1950720" cy="548640"/>
          </a:xfrm>
          <a:prstGeom prst="rect">
            <a:avLst/>
          </a:prstGeom>
          <a:solidFill>
            <a:srgbClr val="17171F"/>
          </a:solidFill>
          <a:ln w="12700">
            <a:solidFill>
              <a:srgbClr val="33333F"/>
            </a:solidFill>
            <a:prstDash val="solid"/>
          </a:ln>
        </p:spPr>
        <p:txBody>
          <a:bodyPr/>
          <a:lstStyle/>
          <a:p>
            <a:endParaRPr lang="en-US"/>
          </a:p>
        </p:txBody>
      </p:sp>
      <p:sp>
        <p:nvSpPr>
          <p:cNvPr id="20" name="Text 17"/>
          <p:cNvSpPr/>
          <p:nvPr/>
        </p:nvSpPr>
        <p:spPr>
          <a:xfrm>
            <a:off x="731520" y="4919472"/>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95–100</a:t>
            </a:r>
            <a:endParaRPr lang="en-US" sz="1400" dirty="0"/>
          </a:p>
        </p:txBody>
      </p:sp>
      <p:sp>
        <p:nvSpPr>
          <p:cNvPr id="21" name="Text 18"/>
          <p:cNvSpPr/>
          <p:nvPr/>
        </p:nvSpPr>
        <p:spPr>
          <a:xfrm>
            <a:off x="731520" y="5166360"/>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Franchise cornerstone</a:t>
            </a:r>
            <a:endParaRPr lang="en-US" sz="950" dirty="0"/>
          </a:p>
        </p:txBody>
      </p:sp>
      <p:sp>
        <p:nvSpPr>
          <p:cNvPr id="22" name="Shape 19"/>
          <p:cNvSpPr/>
          <p:nvPr/>
        </p:nvSpPr>
        <p:spPr>
          <a:xfrm>
            <a:off x="2773680" y="4864608"/>
            <a:ext cx="1950720" cy="548640"/>
          </a:xfrm>
          <a:prstGeom prst="rect">
            <a:avLst/>
          </a:prstGeom>
          <a:solidFill>
            <a:srgbClr val="17171F"/>
          </a:solidFill>
          <a:ln w="12700">
            <a:solidFill>
              <a:srgbClr val="33333F"/>
            </a:solidFill>
            <a:prstDash val="solid"/>
          </a:ln>
        </p:spPr>
        <p:txBody>
          <a:bodyPr/>
          <a:lstStyle/>
          <a:p>
            <a:endParaRPr lang="en-US"/>
          </a:p>
        </p:txBody>
      </p:sp>
      <p:sp>
        <p:nvSpPr>
          <p:cNvPr id="23" name="Text 20"/>
          <p:cNvSpPr/>
          <p:nvPr/>
        </p:nvSpPr>
        <p:spPr>
          <a:xfrm>
            <a:off x="2910840" y="4919472"/>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90–94</a:t>
            </a:r>
            <a:endParaRPr lang="en-US" sz="1400" dirty="0"/>
          </a:p>
        </p:txBody>
      </p:sp>
      <p:sp>
        <p:nvSpPr>
          <p:cNvPr id="24" name="Text 21"/>
          <p:cNvSpPr/>
          <p:nvPr/>
        </p:nvSpPr>
        <p:spPr>
          <a:xfrm>
            <a:off x="2910840" y="5166360"/>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Probable star</a:t>
            </a:r>
            <a:endParaRPr lang="en-US" sz="950" dirty="0"/>
          </a:p>
        </p:txBody>
      </p:sp>
      <p:sp>
        <p:nvSpPr>
          <p:cNvPr id="25" name="Shape 22"/>
          <p:cNvSpPr/>
          <p:nvPr/>
        </p:nvSpPr>
        <p:spPr>
          <a:xfrm>
            <a:off x="4953000" y="4864608"/>
            <a:ext cx="1950720" cy="548640"/>
          </a:xfrm>
          <a:prstGeom prst="rect">
            <a:avLst/>
          </a:prstGeom>
          <a:solidFill>
            <a:srgbClr val="17171F"/>
          </a:solidFill>
          <a:ln w="12700">
            <a:solidFill>
              <a:srgbClr val="33333F"/>
            </a:solidFill>
            <a:prstDash val="solid"/>
          </a:ln>
        </p:spPr>
        <p:txBody>
          <a:bodyPr/>
          <a:lstStyle/>
          <a:p>
            <a:endParaRPr lang="en-US"/>
          </a:p>
        </p:txBody>
      </p:sp>
      <p:sp>
        <p:nvSpPr>
          <p:cNvPr id="26" name="Text 23"/>
          <p:cNvSpPr/>
          <p:nvPr/>
        </p:nvSpPr>
        <p:spPr>
          <a:xfrm>
            <a:off x="5090160" y="4919472"/>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85–89</a:t>
            </a:r>
            <a:endParaRPr lang="en-US" sz="1400" dirty="0"/>
          </a:p>
        </p:txBody>
      </p:sp>
      <p:sp>
        <p:nvSpPr>
          <p:cNvPr id="27" name="Text 24"/>
          <p:cNvSpPr/>
          <p:nvPr/>
        </p:nvSpPr>
        <p:spPr>
          <a:xfrm>
            <a:off x="5090160" y="5166360"/>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All-Star path starter</a:t>
            </a:r>
            <a:endParaRPr lang="en-US" sz="950" dirty="0"/>
          </a:p>
        </p:txBody>
      </p:sp>
      <p:sp>
        <p:nvSpPr>
          <p:cNvPr id="28" name="Shape 25"/>
          <p:cNvSpPr/>
          <p:nvPr/>
        </p:nvSpPr>
        <p:spPr>
          <a:xfrm>
            <a:off x="594360" y="5559552"/>
            <a:ext cx="1950720" cy="548640"/>
          </a:xfrm>
          <a:prstGeom prst="rect">
            <a:avLst/>
          </a:prstGeom>
          <a:solidFill>
            <a:srgbClr val="17171F"/>
          </a:solidFill>
          <a:ln w="12700">
            <a:solidFill>
              <a:srgbClr val="33333F"/>
            </a:solidFill>
            <a:prstDash val="solid"/>
          </a:ln>
        </p:spPr>
        <p:txBody>
          <a:bodyPr/>
          <a:lstStyle/>
          <a:p>
            <a:endParaRPr lang="en-US"/>
          </a:p>
        </p:txBody>
      </p:sp>
      <p:sp>
        <p:nvSpPr>
          <p:cNvPr id="29" name="Text 26"/>
          <p:cNvSpPr/>
          <p:nvPr/>
        </p:nvSpPr>
        <p:spPr>
          <a:xfrm>
            <a:off x="731520" y="5614416"/>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80–84</a:t>
            </a:r>
            <a:endParaRPr lang="en-US" sz="1400" dirty="0"/>
          </a:p>
        </p:txBody>
      </p:sp>
      <p:sp>
        <p:nvSpPr>
          <p:cNvPr id="30" name="Text 27"/>
          <p:cNvSpPr/>
          <p:nvPr/>
        </p:nvSpPr>
        <p:spPr>
          <a:xfrm>
            <a:off x="731520" y="5861304"/>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Starter-plus core piece</a:t>
            </a:r>
            <a:endParaRPr lang="en-US" sz="950" dirty="0"/>
          </a:p>
        </p:txBody>
      </p:sp>
      <p:sp>
        <p:nvSpPr>
          <p:cNvPr id="31" name="Shape 28"/>
          <p:cNvSpPr/>
          <p:nvPr/>
        </p:nvSpPr>
        <p:spPr>
          <a:xfrm>
            <a:off x="2773680" y="5559552"/>
            <a:ext cx="1950720" cy="548640"/>
          </a:xfrm>
          <a:prstGeom prst="rect">
            <a:avLst/>
          </a:prstGeom>
          <a:solidFill>
            <a:srgbClr val="17171F"/>
          </a:solidFill>
          <a:ln w="12700">
            <a:solidFill>
              <a:srgbClr val="33333F"/>
            </a:solidFill>
            <a:prstDash val="solid"/>
          </a:ln>
        </p:spPr>
        <p:txBody>
          <a:bodyPr/>
          <a:lstStyle/>
          <a:p>
            <a:endParaRPr lang="en-US"/>
          </a:p>
        </p:txBody>
      </p:sp>
      <p:sp>
        <p:nvSpPr>
          <p:cNvPr id="32" name="Text 29"/>
          <p:cNvSpPr/>
          <p:nvPr/>
        </p:nvSpPr>
        <p:spPr>
          <a:xfrm>
            <a:off x="2910840" y="5614416"/>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70–79</a:t>
            </a:r>
            <a:endParaRPr lang="en-US" sz="1400" dirty="0"/>
          </a:p>
        </p:txBody>
      </p:sp>
      <p:sp>
        <p:nvSpPr>
          <p:cNvPr id="33" name="Text 30"/>
          <p:cNvSpPr/>
          <p:nvPr/>
        </p:nvSpPr>
        <p:spPr>
          <a:xfrm>
            <a:off x="2910840" y="5861304"/>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Rotation / specialist</a:t>
            </a:r>
            <a:endParaRPr lang="en-US" sz="950" dirty="0"/>
          </a:p>
        </p:txBody>
      </p:sp>
      <p:sp>
        <p:nvSpPr>
          <p:cNvPr id="34" name="Shape 31"/>
          <p:cNvSpPr/>
          <p:nvPr/>
        </p:nvSpPr>
        <p:spPr>
          <a:xfrm>
            <a:off x="4953000" y="5559552"/>
            <a:ext cx="1950720" cy="548640"/>
          </a:xfrm>
          <a:prstGeom prst="rect">
            <a:avLst/>
          </a:prstGeom>
          <a:solidFill>
            <a:srgbClr val="17171F"/>
          </a:solidFill>
          <a:ln w="12700">
            <a:solidFill>
              <a:srgbClr val="33333F"/>
            </a:solidFill>
            <a:prstDash val="solid"/>
          </a:ln>
        </p:spPr>
        <p:txBody>
          <a:bodyPr/>
          <a:lstStyle/>
          <a:p>
            <a:endParaRPr lang="en-US"/>
          </a:p>
        </p:txBody>
      </p:sp>
      <p:sp>
        <p:nvSpPr>
          <p:cNvPr id="35" name="Text 32"/>
          <p:cNvSpPr/>
          <p:nvPr/>
        </p:nvSpPr>
        <p:spPr>
          <a:xfrm>
            <a:off x="5090160" y="5614416"/>
            <a:ext cx="1676400" cy="256032"/>
          </a:xfrm>
          <a:prstGeom prst="rect">
            <a:avLst/>
          </a:prstGeom>
          <a:noFill/>
          <a:ln/>
        </p:spPr>
        <p:txBody>
          <a:bodyPr wrap="square" lIns="0" tIns="0" rIns="0" bIns="0" rtlCol="0" anchor="ctr"/>
          <a:lstStyle/>
          <a:p>
            <a:pPr marL="0" indent="0">
              <a:buNone/>
            </a:pPr>
            <a:r>
              <a:rPr lang="en-US" sz="1400" b="1" dirty="0">
                <a:solidFill>
                  <a:srgbClr val="E8772E"/>
                </a:solidFill>
                <a:latin typeface="Arial Black" pitchFamily="34" charset="0"/>
                <a:ea typeface="Arial Black" pitchFamily="34" charset="-122"/>
                <a:cs typeface="Arial Black" pitchFamily="34" charset="-120"/>
              </a:rPr>
              <a:t>65–69</a:t>
            </a:r>
            <a:endParaRPr lang="en-US" sz="1400" dirty="0"/>
          </a:p>
        </p:txBody>
      </p:sp>
      <p:sp>
        <p:nvSpPr>
          <p:cNvPr id="36" name="Text 33"/>
          <p:cNvSpPr/>
          <p:nvPr/>
        </p:nvSpPr>
        <p:spPr>
          <a:xfrm>
            <a:off x="5090160" y="5861304"/>
            <a:ext cx="1676400" cy="237744"/>
          </a:xfrm>
          <a:prstGeom prst="rect">
            <a:avLst/>
          </a:prstGeom>
          <a:noFill/>
          <a:ln/>
        </p:spPr>
        <p:txBody>
          <a:bodyPr wrap="square" lIns="0" tIns="0" rIns="0" bIns="0" rtlCol="0" anchor="ctr"/>
          <a:lstStyle/>
          <a:p>
            <a:pPr marL="0" indent="0">
              <a:buNone/>
            </a:pPr>
            <a:r>
              <a:rPr lang="en-US" sz="950" dirty="0">
                <a:solidFill>
                  <a:srgbClr val="9C9CA8"/>
                </a:solidFill>
                <a:latin typeface="Arial" pitchFamily="34" charset="0"/>
                <a:ea typeface="Arial" pitchFamily="34" charset="-122"/>
                <a:cs typeface="Arial" pitchFamily="34" charset="-120"/>
              </a:rPr>
              <a:t>Fringe / two-way bet</a:t>
            </a:r>
            <a:endParaRPr lang="en-US" sz="950" dirty="0"/>
          </a:p>
        </p:txBody>
      </p:sp>
      <p:sp>
        <p:nvSpPr>
          <p:cNvPr id="37" name="Shape 34"/>
          <p:cNvSpPr/>
          <p:nvPr/>
        </p:nvSpPr>
        <p:spPr>
          <a:xfrm>
            <a:off x="594360" y="6455664"/>
            <a:ext cx="256032" cy="54864"/>
          </a:xfrm>
          <a:prstGeom prst="rect">
            <a:avLst/>
          </a:prstGeom>
          <a:solidFill>
            <a:srgbClr val="E8772E"/>
          </a:solidFill>
          <a:ln/>
        </p:spPr>
        <p:txBody>
          <a:bodyPr/>
          <a:lstStyle/>
          <a:p>
            <a:endParaRPr lang="en-US"/>
          </a:p>
        </p:txBody>
      </p:sp>
      <p:sp>
        <p:nvSpPr>
          <p:cNvPr id="38" name="Text 35"/>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9" name="Text 36"/>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06</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THE CLASS, IN FIVE TIERS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From Blue-Chips to Development Bets</a:t>
            </a:r>
            <a:endParaRPr lang="en-US" sz="3000" dirty="0"/>
          </a:p>
        </p:txBody>
      </p:sp>
      <p:sp>
        <p:nvSpPr>
          <p:cNvPr id="4" name="Shape 2"/>
          <p:cNvSpPr/>
          <p:nvPr/>
        </p:nvSpPr>
        <p:spPr>
          <a:xfrm>
            <a:off x="594360" y="1508760"/>
            <a:ext cx="11002975" cy="841248"/>
          </a:xfrm>
          <a:prstGeom prst="rect">
            <a:avLst/>
          </a:prstGeom>
          <a:solidFill>
            <a:srgbClr val="17171F"/>
          </a:solidFill>
          <a:ln w="12700">
            <a:solidFill>
              <a:srgbClr val="33333F"/>
            </a:solidFill>
            <a:prstDash val="solid"/>
          </a:ln>
        </p:spPr>
        <p:txBody>
          <a:bodyPr/>
          <a:lstStyle/>
          <a:p>
            <a:endParaRPr lang="en-US"/>
          </a:p>
        </p:txBody>
      </p:sp>
      <p:sp>
        <p:nvSpPr>
          <p:cNvPr id="5" name="Shape 3"/>
          <p:cNvSpPr/>
          <p:nvPr/>
        </p:nvSpPr>
        <p:spPr>
          <a:xfrm>
            <a:off x="594360" y="1508760"/>
            <a:ext cx="128016" cy="841248"/>
          </a:xfrm>
          <a:prstGeom prst="rect">
            <a:avLst/>
          </a:prstGeom>
          <a:solidFill>
            <a:srgbClr val="E8772E"/>
          </a:solidFill>
          <a:ln/>
        </p:spPr>
        <p:txBody>
          <a:bodyPr/>
          <a:lstStyle/>
          <a:p>
            <a:endParaRPr lang="en-US"/>
          </a:p>
        </p:txBody>
      </p:sp>
      <p:sp>
        <p:nvSpPr>
          <p:cNvPr id="6" name="Text 4"/>
          <p:cNvSpPr/>
          <p:nvPr/>
        </p:nvSpPr>
        <p:spPr>
          <a:xfrm>
            <a:off x="960120" y="1508760"/>
            <a:ext cx="1737360" cy="841248"/>
          </a:xfrm>
          <a:prstGeom prst="rect">
            <a:avLst/>
          </a:prstGeom>
          <a:noFill/>
          <a:ln/>
        </p:spPr>
        <p:txBody>
          <a:bodyPr wrap="square" lIns="0" tIns="0" rIns="0" bIns="0" rtlCol="0" anchor="ctr"/>
          <a:lstStyle/>
          <a:p>
            <a:pPr marL="0" indent="0">
              <a:buNone/>
            </a:pPr>
            <a:r>
              <a:rPr lang="en-US" sz="2200" b="1" dirty="0">
                <a:solidFill>
                  <a:srgbClr val="E8772E"/>
                </a:solidFill>
                <a:latin typeface="Arial Black" pitchFamily="34" charset="0"/>
                <a:ea typeface="Arial Black" pitchFamily="34" charset="-122"/>
                <a:cs typeface="Arial Black" pitchFamily="34" charset="-120"/>
              </a:rPr>
              <a:t>TIER 1</a:t>
            </a:r>
            <a:endParaRPr lang="en-US" sz="2200" dirty="0"/>
          </a:p>
        </p:txBody>
      </p:sp>
      <p:sp>
        <p:nvSpPr>
          <p:cNvPr id="7" name="Text 5"/>
          <p:cNvSpPr/>
          <p:nvPr/>
        </p:nvSpPr>
        <p:spPr>
          <a:xfrm>
            <a:off x="2788920" y="1627632"/>
            <a:ext cx="457200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Genuine top-end bets</a:t>
            </a:r>
            <a:endParaRPr lang="en-US" sz="1500" dirty="0"/>
          </a:p>
        </p:txBody>
      </p:sp>
      <p:sp>
        <p:nvSpPr>
          <p:cNvPr id="8" name="Text 6"/>
          <p:cNvSpPr/>
          <p:nvPr/>
        </p:nvSpPr>
        <p:spPr>
          <a:xfrm>
            <a:off x="2788920" y="1965960"/>
            <a:ext cx="6766560" cy="329184"/>
          </a:xfrm>
          <a:prstGeom prst="rect">
            <a:avLst/>
          </a:prstGeom>
          <a:noFill/>
          <a:ln/>
        </p:spPr>
        <p:txBody>
          <a:bodyPr wrap="square" lIns="0" tIns="0" rIns="0" bIns="0" rtlCol="0" anchor="ctr"/>
          <a:lstStyle/>
          <a:p>
            <a:pPr marL="0" indent="0">
              <a:buNone/>
            </a:pPr>
            <a:r>
              <a:rPr lang="en-US" sz="1100" dirty="0">
                <a:solidFill>
                  <a:srgbClr val="9C9CA8"/>
                </a:solidFill>
                <a:latin typeface="Arial" pitchFamily="34" charset="0"/>
                <a:ea typeface="Arial" pitchFamily="34" charset="-122"/>
                <a:cs typeface="Arial" pitchFamily="34" charset="-120"/>
              </a:rPr>
              <a:t>Dybantsa · Peterson · Boozer · Wilson</a:t>
            </a:r>
            <a:endParaRPr lang="en-US" sz="1100" dirty="0"/>
          </a:p>
        </p:txBody>
      </p:sp>
      <p:sp>
        <p:nvSpPr>
          <p:cNvPr id="9" name="Text 7"/>
          <p:cNvSpPr/>
          <p:nvPr/>
        </p:nvSpPr>
        <p:spPr>
          <a:xfrm>
            <a:off x="9951415" y="1508760"/>
            <a:ext cx="1508760" cy="841248"/>
          </a:xfrm>
          <a:prstGeom prst="rect">
            <a:avLst/>
          </a:prstGeom>
          <a:noFill/>
          <a:ln/>
        </p:spPr>
        <p:txBody>
          <a:bodyPr wrap="square" lIns="0" tIns="0" rIns="0" bIns="0" rtlCol="0" anchor="ctr"/>
          <a:lstStyle/>
          <a:p>
            <a:pPr marL="0" indent="0" algn="r">
              <a:buNone/>
            </a:pPr>
            <a:r>
              <a:rPr lang="en-US" sz="1300" b="1" dirty="0">
                <a:solidFill>
                  <a:srgbClr val="E8772E"/>
                </a:solidFill>
                <a:latin typeface="Arial Black" pitchFamily="34" charset="0"/>
                <a:ea typeface="Arial Black" pitchFamily="34" charset="-122"/>
                <a:cs typeface="Arial Black" pitchFamily="34" charset="-120"/>
              </a:rPr>
              <a:t>4 names</a:t>
            </a:r>
            <a:endParaRPr lang="en-US" sz="1300" dirty="0"/>
          </a:p>
        </p:txBody>
      </p:sp>
      <p:sp>
        <p:nvSpPr>
          <p:cNvPr id="10" name="Shape 8"/>
          <p:cNvSpPr/>
          <p:nvPr/>
        </p:nvSpPr>
        <p:spPr>
          <a:xfrm>
            <a:off x="594360" y="2459736"/>
            <a:ext cx="11002975" cy="841248"/>
          </a:xfrm>
          <a:prstGeom prst="rect">
            <a:avLst/>
          </a:prstGeom>
          <a:solidFill>
            <a:srgbClr val="17171F"/>
          </a:solidFill>
          <a:ln w="12700">
            <a:solidFill>
              <a:srgbClr val="33333F"/>
            </a:solidFill>
            <a:prstDash val="solid"/>
          </a:ln>
        </p:spPr>
        <p:txBody>
          <a:bodyPr/>
          <a:lstStyle/>
          <a:p>
            <a:endParaRPr lang="en-US"/>
          </a:p>
        </p:txBody>
      </p:sp>
      <p:sp>
        <p:nvSpPr>
          <p:cNvPr id="11" name="Shape 9"/>
          <p:cNvSpPr/>
          <p:nvPr/>
        </p:nvSpPr>
        <p:spPr>
          <a:xfrm>
            <a:off x="594360" y="2459736"/>
            <a:ext cx="128016" cy="841248"/>
          </a:xfrm>
          <a:prstGeom prst="rect">
            <a:avLst/>
          </a:prstGeom>
          <a:solidFill>
            <a:srgbClr val="F2A93B"/>
          </a:solidFill>
          <a:ln/>
        </p:spPr>
        <p:txBody>
          <a:bodyPr/>
          <a:lstStyle/>
          <a:p>
            <a:endParaRPr lang="en-US"/>
          </a:p>
        </p:txBody>
      </p:sp>
      <p:sp>
        <p:nvSpPr>
          <p:cNvPr id="12" name="Text 10"/>
          <p:cNvSpPr/>
          <p:nvPr/>
        </p:nvSpPr>
        <p:spPr>
          <a:xfrm>
            <a:off x="960120" y="2459736"/>
            <a:ext cx="1737360" cy="841248"/>
          </a:xfrm>
          <a:prstGeom prst="rect">
            <a:avLst/>
          </a:prstGeom>
          <a:noFill/>
          <a:ln/>
        </p:spPr>
        <p:txBody>
          <a:bodyPr wrap="square" lIns="0" tIns="0" rIns="0" bIns="0" rtlCol="0" anchor="ctr"/>
          <a:lstStyle/>
          <a:p>
            <a:pPr marL="0" indent="0">
              <a:buNone/>
            </a:pPr>
            <a:r>
              <a:rPr lang="en-US" sz="2200" b="1" dirty="0">
                <a:solidFill>
                  <a:srgbClr val="F2A93B"/>
                </a:solidFill>
                <a:latin typeface="Arial Black" pitchFamily="34" charset="0"/>
                <a:ea typeface="Arial Black" pitchFamily="34" charset="-122"/>
                <a:cs typeface="Arial Black" pitchFamily="34" charset="-120"/>
              </a:rPr>
              <a:t>TIER 2</a:t>
            </a:r>
            <a:endParaRPr lang="en-US" sz="2200" dirty="0"/>
          </a:p>
        </p:txBody>
      </p:sp>
      <p:sp>
        <p:nvSpPr>
          <p:cNvPr id="13" name="Text 11"/>
          <p:cNvSpPr/>
          <p:nvPr/>
        </p:nvSpPr>
        <p:spPr>
          <a:xfrm>
            <a:off x="2788920" y="2578608"/>
            <a:ext cx="457200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Strong top-10 outcomes</a:t>
            </a:r>
            <a:endParaRPr lang="en-US" sz="1500" dirty="0"/>
          </a:p>
        </p:txBody>
      </p:sp>
      <p:sp>
        <p:nvSpPr>
          <p:cNvPr id="14" name="Text 12"/>
          <p:cNvSpPr/>
          <p:nvPr/>
        </p:nvSpPr>
        <p:spPr>
          <a:xfrm>
            <a:off x="2788920" y="2916936"/>
            <a:ext cx="6766560" cy="329184"/>
          </a:xfrm>
          <a:prstGeom prst="rect">
            <a:avLst/>
          </a:prstGeom>
          <a:noFill/>
          <a:ln/>
        </p:spPr>
        <p:txBody>
          <a:bodyPr wrap="square" lIns="0" tIns="0" rIns="0" bIns="0" rtlCol="0" anchor="ctr"/>
          <a:lstStyle/>
          <a:p>
            <a:pPr marL="0" indent="0">
              <a:buNone/>
            </a:pPr>
            <a:r>
              <a:rPr lang="en-US" sz="1100" dirty="0">
                <a:solidFill>
                  <a:srgbClr val="9C9CA8"/>
                </a:solidFill>
                <a:latin typeface="Arial" pitchFamily="34" charset="0"/>
                <a:ea typeface="Arial" pitchFamily="34" charset="-122"/>
                <a:cs typeface="Arial" pitchFamily="34" charset="-120"/>
              </a:rPr>
              <a:t>Wagler · Brown · Acuff · Flemings · Ament · Burries · Mara</a:t>
            </a:r>
            <a:endParaRPr lang="en-US" sz="1100" dirty="0"/>
          </a:p>
        </p:txBody>
      </p:sp>
      <p:sp>
        <p:nvSpPr>
          <p:cNvPr id="15" name="Text 13"/>
          <p:cNvSpPr/>
          <p:nvPr/>
        </p:nvSpPr>
        <p:spPr>
          <a:xfrm>
            <a:off x="9951415" y="2459736"/>
            <a:ext cx="1508760" cy="841248"/>
          </a:xfrm>
          <a:prstGeom prst="rect">
            <a:avLst/>
          </a:prstGeom>
          <a:noFill/>
          <a:ln/>
        </p:spPr>
        <p:txBody>
          <a:bodyPr wrap="square" lIns="0" tIns="0" rIns="0" bIns="0" rtlCol="0" anchor="ctr"/>
          <a:lstStyle/>
          <a:p>
            <a:pPr marL="0" indent="0" algn="r">
              <a:buNone/>
            </a:pPr>
            <a:r>
              <a:rPr lang="en-US" sz="1300" b="1" dirty="0">
                <a:solidFill>
                  <a:srgbClr val="F2A93B"/>
                </a:solidFill>
                <a:latin typeface="Arial Black" pitchFamily="34" charset="0"/>
                <a:ea typeface="Arial Black" pitchFamily="34" charset="-122"/>
                <a:cs typeface="Arial Black" pitchFamily="34" charset="-120"/>
              </a:rPr>
              <a:t>7 names</a:t>
            </a:r>
            <a:endParaRPr lang="en-US" sz="1300" dirty="0"/>
          </a:p>
        </p:txBody>
      </p:sp>
      <p:sp>
        <p:nvSpPr>
          <p:cNvPr id="16" name="Shape 14"/>
          <p:cNvSpPr/>
          <p:nvPr/>
        </p:nvSpPr>
        <p:spPr>
          <a:xfrm>
            <a:off x="594360" y="3410712"/>
            <a:ext cx="11002975" cy="841248"/>
          </a:xfrm>
          <a:prstGeom prst="rect">
            <a:avLst/>
          </a:prstGeom>
          <a:solidFill>
            <a:srgbClr val="17171F"/>
          </a:solidFill>
          <a:ln w="12700">
            <a:solidFill>
              <a:srgbClr val="33333F"/>
            </a:solidFill>
            <a:prstDash val="solid"/>
          </a:ln>
        </p:spPr>
        <p:txBody>
          <a:bodyPr/>
          <a:lstStyle/>
          <a:p>
            <a:endParaRPr lang="en-US"/>
          </a:p>
        </p:txBody>
      </p:sp>
      <p:sp>
        <p:nvSpPr>
          <p:cNvPr id="17" name="Shape 15"/>
          <p:cNvSpPr/>
          <p:nvPr/>
        </p:nvSpPr>
        <p:spPr>
          <a:xfrm>
            <a:off x="594360" y="3410712"/>
            <a:ext cx="128016" cy="841248"/>
          </a:xfrm>
          <a:prstGeom prst="rect">
            <a:avLst/>
          </a:prstGeom>
          <a:solidFill>
            <a:srgbClr val="C9912F"/>
          </a:solidFill>
          <a:ln/>
        </p:spPr>
        <p:txBody>
          <a:bodyPr/>
          <a:lstStyle/>
          <a:p>
            <a:endParaRPr lang="en-US"/>
          </a:p>
        </p:txBody>
      </p:sp>
      <p:sp>
        <p:nvSpPr>
          <p:cNvPr id="18" name="Text 16"/>
          <p:cNvSpPr/>
          <p:nvPr/>
        </p:nvSpPr>
        <p:spPr>
          <a:xfrm>
            <a:off x="960120" y="3410712"/>
            <a:ext cx="1737360" cy="841248"/>
          </a:xfrm>
          <a:prstGeom prst="rect">
            <a:avLst/>
          </a:prstGeom>
          <a:noFill/>
          <a:ln/>
        </p:spPr>
        <p:txBody>
          <a:bodyPr wrap="square" lIns="0" tIns="0" rIns="0" bIns="0" rtlCol="0" anchor="ctr"/>
          <a:lstStyle/>
          <a:p>
            <a:pPr marL="0" indent="0">
              <a:buNone/>
            </a:pPr>
            <a:r>
              <a:rPr lang="en-US" sz="2200" b="1" dirty="0">
                <a:solidFill>
                  <a:srgbClr val="C9912F"/>
                </a:solidFill>
                <a:latin typeface="Arial Black" pitchFamily="34" charset="0"/>
                <a:ea typeface="Arial Black" pitchFamily="34" charset="-122"/>
                <a:cs typeface="Arial Black" pitchFamily="34" charset="-120"/>
              </a:rPr>
              <a:t>TIER 3</a:t>
            </a:r>
            <a:endParaRPr lang="en-US" sz="2200" dirty="0"/>
          </a:p>
        </p:txBody>
      </p:sp>
      <p:sp>
        <p:nvSpPr>
          <p:cNvPr id="19" name="Text 17"/>
          <p:cNvSpPr/>
          <p:nvPr/>
        </p:nvSpPr>
        <p:spPr>
          <a:xfrm>
            <a:off x="2788920" y="3529584"/>
            <a:ext cx="457200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Strong starter / 1st-round value</a:t>
            </a:r>
            <a:endParaRPr lang="en-US" sz="1500" dirty="0"/>
          </a:p>
        </p:txBody>
      </p:sp>
      <p:sp>
        <p:nvSpPr>
          <p:cNvPr id="20" name="Text 18"/>
          <p:cNvSpPr/>
          <p:nvPr/>
        </p:nvSpPr>
        <p:spPr>
          <a:xfrm>
            <a:off x="2788920" y="3867912"/>
            <a:ext cx="6766560" cy="329184"/>
          </a:xfrm>
          <a:prstGeom prst="rect">
            <a:avLst/>
          </a:prstGeom>
          <a:noFill/>
          <a:ln/>
        </p:spPr>
        <p:txBody>
          <a:bodyPr wrap="square" lIns="0" tIns="0" rIns="0" bIns="0" rtlCol="0" anchor="ctr"/>
          <a:lstStyle/>
          <a:p>
            <a:pPr marL="0" indent="0">
              <a:buNone/>
            </a:pPr>
            <a:r>
              <a:rPr lang="en-US" sz="1100" dirty="0">
                <a:solidFill>
                  <a:srgbClr val="9C9CA8"/>
                </a:solidFill>
                <a:latin typeface="Arial" pitchFamily="34" charset="0"/>
                <a:ea typeface="Arial" pitchFamily="34" charset="-122"/>
                <a:cs typeface="Arial" pitchFamily="34" charset="-120"/>
              </a:rPr>
              <a:t>Morez · Lopez · Steinbach · Lendeborg · Anderson · Stirtz …</a:t>
            </a:r>
            <a:endParaRPr lang="en-US" sz="1100" dirty="0"/>
          </a:p>
        </p:txBody>
      </p:sp>
      <p:sp>
        <p:nvSpPr>
          <p:cNvPr id="21" name="Text 19"/>
          <p:cNvSpPr/>
          <p:nvPr/>
        </p:nvSpPr>
        <p:spPr>
          <a:xfrm>
            <a:off x="9951415" y="3410712"/>
            <a:ext cx="1508760" cy="841248"/>
          </a:xfrm>
          <a:prstGeom prst="rect">
            <a:avLst/>
          </a:prstGeom>
          <a:noFill/>
          <a:ln/>
        </p:spPr>
        <p:txBody>
          <a:bodyPr wrap="square" lIns="0" tIns="0" rIns="0" bIns="0" rtlCol="0" anchor="ctr"/>
          <a:lstStyle/>
          <a:p>
            <a:pPr marL="0" indent="0" algn="r">
              <a:buNone/>
            </a:pPr>
            <a:r>
              <a:rPr lang="en-US" sz="1300" b="1" dirty="0">
                <a:solidFill>
                  <a:srgbClr val="C9912F"/>
                </a:solidFill>
                <a:latin typeface="Arial Black" pitchFamily="34" charset="0"/>
                <a:ea typeface="Arial Black" pitchFamily="34" charset="-122"/>
                <a:cs typeface="Arial Black" pitchFamily="34" charset="-120"/>
              </a:rPr>
              <a:t>11 names</a:t>
            </a:r>
            <a:endParaRPr lang="en-US" sz="1300" dirty="0"/>
          </a:p>
        </p:txBody>
      </p:sp>
      <p:sp>
        <p:nvSpPr>
          <p:cNvPr id="22" name="Shape 20"/>
          <p:cNvSpPr/>
          <p:nvPr/>
        </p:nvSpPr>
        <p:spPr>
          <a:xfrm>
            <a:off x="594360" y="4361688"/>
            <a:ext cx="11002975" cy="841248"/>
          </a:xfrm>
          <a:prstGeom prst="rect">
            <a:avLst/>
          </a:prstGeom>
          <a:solidFill>
            <a:srgbClr val="17171F"/>
          </a:solidFill>
          <a:ln w="12700">
            <a:solidFill>
              <a:srgbClr val="33333F"/>
            </a:solidFill>
            <a:prstDash val="solid"/>
          </a:ln>
        </p:spPr>
        <p:txBody>
          <a:bodyPr/>
          <a:lstStyle/>
          <a:p>
            <a:endParaRPr lang="en-US"/>
          </a:p>
        </p:txBody>
      </p:sp>
      <p:sp>
        <p:nvSpPr>
          <p:cNvPr id="23" name="Shape 21"/>
          <p:cNvSpPr/>
          <p:nvPr/>
        </p:nvSpPr>
        <p:spPr>
          <a:xfrm>
            <a:off x="594360" y="4361688"/>
            <a:ext cx="128016" cy="841248"/>
          </a:xfrm>
          <a:prstGeom prst="rect">
            <a:avLst/>
          </a:prstGeom>
          <a:solidFill>
            <a:srgbClr val="8A7B53"/>
          </a:solidFill>
          <a:ln/>
        </p:spPr>
        <p:txBody>
          <a:bodyPr/>
          <a:lstStyle/>
          <a:p>
            <a:endParaRPr lang="en-US"/>
          </a:p>
        </p:txBody>
      </p:sp>
      <p:sp>
        <p:nvSpPr>
          <p:cNvPr id="24" name="Text 22"/>
          <p:cNvSpPr/>
          <p:nvPr/>
        </p:nvSpPr>
        <p:spPr>
          <a:xfrm>
            <a:off x="960120" y="4361688"/>
            <a:ext cx="1737360" cy="841248"/>
          </a:xfrm>
          <a:prstGeom prst="rect">
            <a:avLst/>
          </a:prstGeom>
          <a:noFill/>
          <a:ln/>
        </p:spPr>
        <p:txBody>
          <a:bodyPr wrap="square" lIns="0" tIns="0" rIns="0" bIns="0" rtlCol="0" anchor="ctr"/>
          <a:lstStyle/>
          <a:p>
            <a:pPr marL="0" indent="0">
              <a:buNone/>
            </a:pPr>
            <a:r>
              <a:rPr lang="en-US" sz="2200" b="1" dirty="0">
                <a:solidFill>
                  <a:srgbClr val="8A7B53"/>
                </a:solidFill>
                <a:latin typeface="Arial Black" pitchFamily="34" charset="0"/>
                <a:ea typeface="Arial Black" pitchFamily="34" charset="-122"/>
                <a:cs typeface="Arial Black" pitchFamily="34" charset="-120"/>
              </a:rPr>
              <a:t>TIER 4</a:t>
            </a:r>
            <a:endParaRPr lang="en-US" sz="2200" dirty="0"/>
          </a:p>
        </p:txBody>
      </p:sp>
      <p:sp>
        <p:nvSpPr>
          <p:cNvPr id="25" name="Text 23"/>
          <p:cNvSpPr/>
          <p:nvPr/>
        </p:nvSpPr>
        <p:spPr>
          <a:xfrm>
            <a:off x="2788920" y="4480560"/>
            <a:ext cx="457200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Real rotation range</a:t>
            </a:r>
            <a:endParaRPr lang="en-US" sz="1500" dirty="0"/>
          </a:p>
        </p:txBody>
      </p:sp>
      <p:sp>
        <p:nvSpPr>
          <p:cNvPr id="26" name="Text 24"/>
          <p:cNvSpPr/>
          <p:nvPr/>
        </p:nvSpPr>
        <p:spPr>
          <a:xfrm>
            <a:off x="2788920" y="4818888"/>
            <a:ext cx="6766560" cy="329184"/>
          </a:xfrm>
          <a:prstGeom prst="rect">
            <a:avLst/>
          </a:prstGeom>
          <a:noFill/>
          <a:ln/>
        </p:spPr>
        <p:txBody>
          <a:bodyPr wrap="square" lIns="0" tIns="0" rIns="0" bIns="0" rtlCol="0" anchor="ctr"/>
          <a:lstStyle/>
          <a:p>
            <a:pPr marL="0" indent="0">
              <a:buNone/>
            </a:pPr>
            <a:r>
              <a:rPr lang="en-US" sz="1100" dirty="0">
                <a:solidFill>
                  <a:srgbClr val="9C9CA8"/>
                </a:solidFill>
                <a:latin typeface="Arial" pitchFamily="34" charset="0"/>
                <a:ea typeface="Arial" pitchFamily="34" charset="-122"/>
                <a:cs typeface="Arial" pitchFamily="34" charset="-120"/>
              </a:rPr>
              <a:t>Okorie through Sharp — one limiting trait apiece</a:t>
            </a:r>
            <a:endParaRPr lang="en-US" sz="1100" dirty="0"/>
          </a:p>
        </p:txBody>
      </p:sp>
      <p:sp>
        <p:nvSpPr>
          <p:cNvPr id="27" name="Text 25"/>
          <p:cNvSpPr/>
          <p:nvPr/>
        </p:nvSpPr>
        <p:spPr>
          <a:xfrm>
            <a:off x="9951415" y="4361688"/>
            <a:ext cx="1508760" cy="841248"/>
          </a:xfrm>
          <a:prstGeom prst="rect">
            <a:avLst/>
          </a:prstGeom>
          <a:noFill/>
          <a:ln/>
        </p:spPr>
        <p:txBody>
          <a:bodyPr wrap="square" lIns="0" tIns="0" rIns="0" bIns="0" rtlCol="0" anchor="ctr"/>
          <a:lstStyle/>
          <a:p>
            <a:pPr marL="0" indent="0" algn="r">
              <a:buNone/>
            </a:pPr>
            <a:r>
              <a:rPr lang="en-US" sz="1300" b="1" dirty="0">
                <a:solidFill>
                  <a:srgbClr val="8A7B53"/>
                </a:solidFill>
                <a:latin typeface="Arial Black" pitchFamily="34" charset="0"/>
                <a:ea typeface="Arial Black" pitchFamily="34" charset="-122"/>
                <a:cs typeface="Arial Black" pitchFamily="34" charset="-120"/>
              </a:rPr>
              <a:t>Mid 2nd</a:t>
            </a:r>
            <a:endParaRPr lang="en-US" sz="1300" dirty="0"/>
          </a:p>
        </p:txBody>
      </p:sp>
      <p:sp>
        <p:nvSpPr>
          <p:cNvPr id="28" name="Shape 26"/>
          <p:cNvSpPr/>
          <p:nvPr/>
        </p:nvSpPr>
        <p:spPr>
          <a:xfrm>
            <a:off x="594360" y="5312664"/>
            <a:ext cx="11002975" cy="841248"/>
          </a:xfrm>
          <a:prstGeom prst="rect">
            <a:avLst/>
          </a:prstGeom>
          <a:solidFill>
            <a:srgbClr val="17171F"/>
          </a:solidFill>
          <a:ln w="12700">
            <a:solidFill>
              <a:srgbClr val="33333F"/>
            </a:solidFill>
            <a:prstDash val="solid"/>
          </a:ln>
        </p:spPr>
        <p:txBody>
          <a:bodyPr/>
          <a:lstStyle/>
          <a:p>
            <a:endParaRPr lang="en-US"/>
          </a:p>
        </p:txBody>
      </p:sp>
      <p:sp>
        <p:nvSpPr>
          <p:cNvPr id="29" name="Shape 27"/>
          <p:cNvSpPr/>
          <p:nvPr/>
        </p:nvSpPr>
        <p:spPr>
          <a:xfrm>
            <a:off x="594360" y="5312664"/>
            <a:ext cx="128016" cy="841248"/>
          </a:xfrm>
          <a:prstGeom prst="rect">
            <a:avLst/>
          </a:prstGeom>
          <a:solidFill>
            <a:srgbClr val="5E5E54"/>
          </a:solidFill>
          <a:ln/>
        </p:spPr>
        <p:txBody>
          <a:bodyPr/>
          <a:lstStyle/>
          <a:p>
            <a:endParaRPr lang="en-US"/>
          </a:p>
        </p:txBody>
      </p:sp>
      <p:sp>
        <p:nvSpPr>
          <p:cNvPr id="30" name="Text 28"/>
          <p:cNvSpPr/>
          <p:nvPr/>
        </p:nvSpPr>
        <p:spPr>
          <a:xfrm>
            <a:off x="960120" y="5312664"/>
            <a:ext cx="1737360" cy="841248"/>
          </a:xfrm>
          <a:prstGeom prst="rect">
            <a:avLst/>
          </a:prstGeom>
          <a:noFill/>
          <a:ln/>
        </p:spPr>
        <p:txBody>
          <a:bodyPr wrap="square" lIns="0" tIns="0" rIns="0" bIns="0" rtlCol="0" anchor="ctr"/>
          <a:lstStyle/>
          <a:p>
            <a:pPr marL="0" indent="0">
              <a:buNone/>
            </a:pPr>
            <a:r>
              <a:rPr lang="en-US" sz="2200" b="1" dirty="0">
                <a:solidFill>
                  <a:srgbClr val="5E5E54"/>
                </a:solidFill>
                <a:latin typeface="Arial Black" pitchFamily="34" charset="0"/>
                <a:ea typeface="Arial Black" pitchFamily="34" charset="-122"/>
                <a:cs typeface="Arial Black" pitchFamily="34" charset="-120"/>
              </a:rPr>
              <a:t>TIER 5</a:t>
            </a:r>
            <a:endParaRPr lang="en-US" sz="2200" dirty="0"/>
          </a:p>
        </p:txBody>
      </p:sp>
      <p:sp>
        <p:nvSpPr>
          <p:cNvPr id="31" name="Text 29"/>
          <p:cNvSpPr/>
          <p:nvPr/>
        </p:nvSpPr>
        <p:spPr>
          <a:xfrm>
            <a:off x="2788920" y="5431536"/>
            <a:ext cx="457200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Second-round / two-way bets</a:t>
            </a:r>
            <a:endParaRPr lang="en-US" sz="1500" dirty="0"/>
          </a:p>
        </p:txBody>
      </p:sp>
      <p:sp>
        <p:nvSpPr>
          <p:cNvPr id="32" name="Text 30"/>
          <p:cNvSpPr/>
          <p:nvPr/>
        </p:nvSpPr>
        <p:spPr>
          <a:xfrm>
            <a:off x="2788920" y="5769864"/>
            <a:ext cx="6766560" cy="329184"/>
          </a:xfrm>
          <a:prstGeom prst="rect">
            <a:avLst/>
          </a:prstGeom>
          <a:noFill/>
          <a:ln/>
        </p:spPr>
        <p:txBody>
          <a:bodyPr wrap="square" lIns="0" tIns="0" rIns="0" bIns="0" rtlCol="0" anchor="ctr"/>
          <a:lstStyle/>
          <a:p>
            <a:pPr marL="0" indent="0">
              <a:buNone/>
            </a:pPr>
            <a:r>
              <a:rPr lang="en-US" sz="1100" dirty="0">
                <a:solidFill>
                  <a:srgbClr val="9C9CA8"/>
                </a:solidFill>
                <a:latin typeface="Arial" pitchFamily="34" charset="0"/>
                <a:ea typeface="Arial" pitchFamily="34" charset="-122"/>
                <a:cs typeface="Arial" pitchFamily="34" charset="-120"/>
              </a:rPr>
              <a:t>Okpara through Bilodeau — landing-spot dependent</a:t>
            </a:r>
            <a:endParaRPr lang="en-US" sz="1100" dirty="0"/>
          </a:p>
        </p:txBody>
      </p:sp>
      <p:sp>
        <p:nvSpPr>
          <p:cNvPr id="33" name="Text 31"/>
          <p:cNvSpPr/>
          <p:nvPr/>
        </p:nvSpPr>
        <p:spPr>
          <a:xfrm>
            <a:off x="9951415" y="5312664"/>
            <a:ext cx="1508760" cy="841248"/>
          </a:xfrm>
          <a:prstGeom prst="rect">
            <a:avLst/>
          </a:prstGeom>
          <a:noFill/>
          <a:ln/>
        </p:spPr>
        <p:txBody>
          <a:bodyPr wrap="square" lIns="0" tIns="0" rIns="0" bIns="0" rtlCol="0" anchor="ctr"/>
          <a:lstStyle/>
          <a:p>
            <a:pPr marL="0" indent="0" algn="r">
              <a:buNone/>
            </a:pPr>
            <a:r>
              <a:rPr lang="en-US" sz="1300" b="1" dirty="0">
                <a:solidFill>
                  <a:srgbClr val="5E5E54"/>
                </a:solidFill>
                <a:latin typeface="Arial Black" pitchFamily="34" charset="0"/>
                <a:ea typeface="Arial Black" pitchFamily="34" charset="-122"/>
                <a:cs typeface="Arial Black" pitchFamily="34" charset="-120"/>
              </a:rPr>
              <a:t>Late 2nd</a:t>
            </a:r>
            <a:endParaRPr lang="en-US" sz="1300" dirty="0"/>
          </a:p>
        </p:txBody>
      </p:sp>
      <p:sp>
        <p:nvSpPr>
          <p:cNvPr id="34" name="Shape 32"/>
          <p:cNvSpPr/>
          <p:nvPr/>
        </p:nvSpPr>
        <p:spPr>
          <a:xfrm>
            <a:off x="594360" y="6455664"/>
            <a:ext cx="256032" cy="54864"/>
          </a:xfrm>
          <a:prstGeom prst="rect">
            <a:avLst/>
          </a:prstGeom>
          <a:solidFill>
            <a:srgbClr val="E8772E"/>
          </a:solidFill>
          <a:ln/>
        </p:spPr>
        <p:txBody>
          <a:bodyPr/>
          <a:lstStyle/>
          <a:p>
            <a:endParaRPr lang="en-US"/>
          </a:p>
        </p:txBody>
      </p:sp>
      <p:sp>
        <p:nvSpPr>
          <p:cNvPr id="35" name="Text 33"/>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6" name="Text 34"/>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07</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TIER 1 · GENUINE TOP-END BETS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The Blue-Chip Four</a:t>
            </a:r>
            <a:endParaRPr lang="en-US" sz="3000" dirty="0"/>
          </a:p>
        </p:txBody>
      </p:sp>
      <p:sp>
        <p:nvSpPr>
          <p:cNvPr id="4" name="Shape 2"/>
          <p:cNvSpPr/>
          <p:nvPr/>
        </p:nvSpPr>
        <p:spPr>
          <a:xfrm>
            <a:off x="594360" y="1554480"/>
            <a:ext cx="2531288" cy="448056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5" name="Shape 3"/>
          <p:cNvSpPr/>
          <p:nvPr/>
        </p:nvSpPr>
        <p:spPr>
          <a:xfrm>
            <a:off x="594360" y="1554480"/>
            <a:ext cx="2531288" cy="82296"/>
          </a:xfrm>
          <a:prstGeom prst="rect">
            <a:avLst/>
          </a:prstGeom>
          <a:solidFill>
            <a:srgbClr val="E8772E"/>
          </a:solidFill>
          <a:ln/>
        </p:spPr>
        <p:txBody>
          <a:bodyPr/>
          <a:lstStyle/>
          <a:p>
            <a:endParaRPr lang="en-US"/>
          </a:p>
        </p:txBody>
      </p:sp>
      <p:sp>
        <p:nvSpPr>
          <p:cNvPr id="6" name="Text 4"/>
          <p:cNvSpPr/>
          <p:nvPr/>
        </p:nvSpPr>
        <p:spPr>
          <a:xfrm>
            <a:off x="795528" y="1847088"/>
            <a:ext cx="2128952" cy="228600"/>
          </a:xfrm>
          <a:prstGeom prst="rect">
            <a:avLst/>
          </a:prstGeom>
          <a:noFill/>
          <a:ln/>
        </p:spPr>
        <p:txBody>
          <a:bodyPr wrap="square" lIns="0" tIns="0" rIns="0" bIns="0" rtlCol="0" anchor="ctr"/>
          <a:lstStyle/>
          <a:p>
            <a:pPr marL="0" indent="0">
              <a:buNone/>
            </a:pPr>
            <a:r>
              <a:rPr lang="en-US" sz="1100" kern="0" spc="200" dirty="0">
                <a:solidFill>
                  <a:srgbClr val="9C9CA8"/>
                </a:solidFill>
                <a:latin typeface="Arial Black" pitchFamily="34" charset="0"/>
                <a:ea typeface="Arial Black" pitchFamily="34" charset="-122"/>
                <a:cs typeface="Arial Black" pitchFamily="34" charset="-120"/>
              </a:rPr>
              <a:t>SPI</a:t>
            </a:r>
            <a:endParaRPr lang="en-US" sz="1100" dirty="0"/>
          </a:p>
        </p:txBody>
      </p:sp>
      <p:sp>
        <p:nvSpPr>
          <p:cNvPr id="7" name="Text 5"/>
          <p:cNvSpPr/>
          <p:nvPr/>
        </p:nvSpPr>
        <p:spPr>
          <a:xfrm>
            <a:off x="758952" y="2029968"/>
            <a:ext cx="2202104" cy="1005840"/>
          </a:xfrm>
          <a:prstGeom prst="rect">
            <a:avLst/>
          </a:prstGeom>
          <a:noFill/>
          <a:ln/>
        </p:spPr>
        <p:txBody>
          <a:bodyPr wrap="square" lIns="0" tIns="0" rIns="0" bIns="0" rtlCol="0" anchor="ctr"/>
          <a:lstStyle/>
          <a:p>
            <a:pPr marL="0" indent="0">
              <a:buNone/>
            </a:pPr>
            <a:r>
              <a:rPr lang="en-US" sz="6400" b="1" dirty="0">
                <a:solidFill>
                  <a:srgbClr val="FFFFFF"/>
                </a:solidFill>
                <a:latin typeface="Arial Black" pitchFamily="34" charset="0"/>
                <a:ea typeface="Arial Black" pitchFamily="34" charset="-122"/>
                <a:cs typeface="Arial Black" pitchFamily="34" charset="-120"/>
              </a:rPr>
              <a:t>96</a:t>
            </a:r>
            <a:endParaRPr lang="en-US" sz="6400" dirty="0"/>
          </a:p>
        </p:txBody>
      </p:sp>
      <p:sp>
        <p:nvSpPr>
          <p:cNvPr id="8" name="Shape 6"/>
          <p:cNvSpPr/>
          <p:nvPr/>
        </p:nvSpPr>
        <p:spPr>
          <a:xfrm>
            <a:off x="795528" y="3182112"/>
            <a:ext cx="2128952" cy="0"/>
          </a:xfrm>
          <a:prstGeom prst="line">
            <a:avLst/>
          </a:prstGeom>
          <a:noFill/>
          <a:ln w="12700">
            <a:solidFill>
              <a:srgbClr val="33333F"/>
            </a:solidFill>
            <a:prstDash val="solid"/>
          </a:ln>
        </p:spPr>
        <p:txBody>
          <a:bodyPr/>
          <a:lstStyle/>
          <a:p>
            <a:endParaRPr lang="en-US"/>
          </a:p>
        </p:txBody>
      </p:sp>
      <p:sp>
        <p:nvSpPr>
          <p:cNvPr id="9" name="Text 7"/>
          <p:cNvSpPr/>
          <p:nvPr/>
        </p:nvSpPr>
        <p:spPr>
          <a:xfrm>
            <a:off x="795528" y="3337560"/>
            <a:ext cx="2128952"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AJ Dybantsa</a:t>
            </a:r>
            <a:endParaRPr lang="en-US" sz="1700" dirty="0"/>
          </a:p>
        </p:txBody>
      </p:sp>
      <p:sp>
        <p:nvSpPr>
          <p:cNvPr id="10" name="Text 8"/>
          <p:cNvSpPr/>
          <p:nvPr/>
        </p:nvSpPr>
        <p:spPr>
          <a:xfrm>
            <a:off x="795528" y="4041648"/>
            <a:ext cx="2128952" cy="502920"/>
          </a:xfrm>
          <a:prstGeom prst="rect">
            <a:avLst/>
          </a:prstGeom>
          <a:noFill/>
          <a:ln/>
        </p:spPr>
        <p:txBody>
          <a:bodyPr wrap="square" lIns="0" tIns="0" rIns="0" bIns="0" rtlCol="0" anchor="ctr"/>
          <a:lstStyle/>
          <a:p>
            <a:pPr marL="0" indent="0">
              <a:buNone/>
            </a:pPr>
            <a:r>
              <a:rPr lang="en-US" sz="1100" b="1" kern="0" spc="50" dirty="0">
                <a:solidFill>
                  <a:srgbClr val="E8772E"/>
                </a:solidFill>
                <a:latin typeface="Arial Black" pitchFamily="34" charset="0"/>
                <a:ea typeface="Arial Black" pitchFamily="34" charset="-122"/>
                <a:cs typeface="Arial Black" pitchFamily="34" charset="-120"/>
              </a:rPr>
              <a:t>FRANCHISE-WING CEILING</a:t>
            </a:r>
            <a:endParaRPr lang="en-US" sz="1100" dirty="0"/>
          </a:p>
        </p:txBody>
      </p:sp>
      <p:sp>
        <p:nvSpPr>
          <p:cNvPr id="11" name="Text 9"/>
          <p:cNvSpPr/>
          <p:nvPr/>
        </p:nvSpPr>
        <p:spPr>
          <a:xfrm>
            <a:off x="795528" y="4617720"/>
            <a:ext cx="2128952" cy="1280160"/>
          </a:xfrm>
          <a:prstGeom prst="rect">
            <a:avLst/>
          </a:prstGeom>
          <a:noFill/>
          <a:ln/>
        </p:spPr>
        <p:txBody>
          <a:bodyPr wrap="square" lIns="0" tIns="0" rIns="0" bIns="0" rtlCol="0" anchor="t"/>
          <a:lstStyle/>
          <a:p>
            <a:pPr marL="0" indent="0">
              <a:buNone/>
            </a:pPr>
            <a:r>
              <a:rPr lang="en-US" sz="1150" dirty="0">
                <a:solidFill>
                  <a:srgbClr val="9C9CA8"/>
                </a:solidFill>
                <a:latin typeface="Arial" pitchFamily="34" charset="0"/>
                <a:ea typeface="Arial" pitchFamily="34" charset="-122"/>
                <a:cs typeface="Arial" pitchFamily="34" charset="-120"/>
              </a:rPr>
              <a:t>Two-way wing with the highest jumbo-creator upside in the class and a live No. 1 case.</a:t>
            </a:r>
            <a:endParaRPr lang="en-US" sz="1150" dirty="0"/>
          </a:p>
        </p:txBody>
      </p:sp>
      <p:sp>
        <p:nvSpPr>
          <p:cNvPr id="12" name="Shape 10"/>
          <p:cNvSpPr/>
          <p:nvPr/>
        </p:nvSpPr>
        <p:spPr>
          <a:xfrm>
            <a:off x="3418256" y="1554480"/>
            <a:ext cx="2531288" cy="448056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3" name="Shape 11"/>
          <p:cNvSpPr/>
          <p:nvPr/>
        </p:nvSpPr>
        <p:spPr>
          <a:xfrm>
            <a:off x="3418256" y="1554480"/>
            <a:ext cx="2531288" cy="82296"/>
          </a:xfrm>
          <a:prstGeom prst="rect">
            <a:avLst/>
          </a:prstGeom>
          <a:solidFill>
            <a:srgbClr val="E8772E"/>
          </a:solidFill>
          <a:ln/>
        </p:spPr>
        <p:txBody>
          <a:bodyPr/>
          <a:lstStyle/>
          <a:p>
            <a:endParaRPr lang="en-US"/>
          </a:p>
        </p:txBody>
      </p:sp>
      <p:sp>
        <p:nvSpPr>
          <p:cNvPr id="14" name="Text 12"/>
          <p:cNvSpPr/>
          <p:nvPr/>
        </p:nvSpPr>
        <p:spPr>
          <a:xfrm>
            <a:off x="3619424" y="1847088"/>
            <a:ext cx="2128952" cy="228600"/>
          </a:xfrm>
          <a:prstGeom prst="rect">
            <a:avLst/>
          </a:prstGeom>
          <a:noFill/>
          <a:ln/>
        </p:spPr>
        <p:txBody>
          <a:bodyPr wrap="square" lIns="0" tIns="0" rIns="0" bIns="0" rtlCol="0" anchor="ctr"/>
          <a:lstStyle/>
          <a:p>
            <a:pPr marL="0" indent="0">
              <a:buNone/>
            </a:pPr>
            <a:r>
              <a:rPr lang="en-US" sz="1100" kern="0" spc="200" dirty="0">
                <a:solidFill>
                  <a:srgbClr val="9C9CA8"/>
                </a:solidFill>
                <a:latin typeface="Arial Black" pitchFamily="34" charset="0"/>
                <a:ea typeface="Arial Black" pitchFamily="34" charset="-122"/>
                <a:cs typeface="Arial Black" pitchFamily="34" charset="-120"/>
              </a:rPr>
              <a:t>SPI</a:t>
            </a:r>
            <a:endParaRPr lang="en-US" sz="1100" dirty="0"/>
          </a:p>
        </p:txBody>
      </p:sp>
      <p:sp>
        <p:nvSpPr>
          <p:cNvPr id="15" name="Text 13"/>
          <p:cNvSpPr/>
          <p:nvPr/>
        </p:nvSpPr>
        <p:spPr>
          <a:xfrm>
            <a:off x="3582848" y="2029968"/>
            <a:ext cx="2202104" cy="1005840"/>
          </a:xfrm>
          <a:prstGeom prst="rect">
            <a:avLst/>
          </a:prstGeom>
          <a:noFill/>
          <a:ln/>
        </p:spPr>
        <p:txBody>
          <a:bodyPr wrap="square" lIns="0" tIns="0" rIns="0" bIns="0" rtlCol="0" anchor="ctr"/>
          <a:lstStyle/>
          <a:p>
            <a:pPr marL="0" indent="0">
              <a:buNone/>
            </a:pPr>
            <a:r>
              <a:rPr lang="en-US" sz="6400" b="1" dirty="0">
                <a:solidFill>
                  <a:srgbClr val="FFFFFF"/>
                </a:solidFill>
                <a:latin typeface="Arial Black" pitchFamily="34" charset="0"/>
                <a:ea typeface="Arial Black" pitchFamily="34" charset="-122"/>
                <a:cs typeface="Arial Black" pitchFamily="34" charset="-120"/>
              </a:rPr>
              <a:t>96</a:t>
            </a:r>
            <a:endParaRPr lang="en-US" sz="6400" dirty="0"/>
          </a:p>
        </p:txBody>
      </p:sp>
      <p:sp>
        <p:nvSpPr>
          <p:cNvPr id="16" name="Shape 14"/>
          <p:cNvSpPr/>
          <p:nvPr/>
        </p:nvSpPr>
        <p:spPr>
          <a:xfrm>
            <a:off x="3619424" y="3182112"/>
            <a:ext cx="2128952" cy="0"/>
          </a:xfrm>
          <a:prstGeom prst="line">
            <a:avLst/>
          </a:prstGeom>
          <a:noFill/>
          <a:ln w="12700">
            <a:solidFill>
              <a:srgbClr val="33333F"/>
            </a:solidFill>
            <a:prstDash val="solid"/>
          </a:ln>
        </p:spPr>
        <p:txBody>
          <a:bodyPr/>
          <a:lstStyle/>
          <a:p>
            <a:endParaRPr lang="en-US"/>
          </a:p>
        </p:txBody>
      </p:sp>
      <p:sp>
        <p:nvSpPr>
          <p:cNvPr id="17" name="Text 15"/>
          <p:cNvSpPr/>
          <p:nvPr/>
        </p:nvSpPr>
        <p:spPr>
          <a:xfrm>
            <a:off x="3619424" y="3337560"/>
            <a:ext cx="2128952"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Darryn Peterson</a:t>
            </a:r>
            <a:endParaRPr lang="en-US" sz="1700" dirty="0"/>
          </a:p>
        </p:txBody>
      </p:sp>
      <p:sp>
        <p:nvSpPr>
          <p:cNvPr id="18" name="Text 16"/>
          <p:cNvSpPr/>
          <p:nvPr/>
        </p:nvSpPr>
        <p:spPr>
          <a:xfrm>
            <a:off x="3619424" y="4041648"/>
            <a:ext cx="2128952" cy="502920"/>
          </a:xfrm>
          <a:prstGeom prst="rect">
            <a:avLst/>
          </a:prstGeom>
          <a:noFill/>
          <a:ln/>
        </p:spPr>
        <p:txBody>
          <a:bodyPr wrap="square" lIns="0" tIns="0" rIns="0" bIns="0" rtlCol="0" anchor="ctr"/>
          <a:lstStyle/>
          <a:p>
            <a:pPr marL="0" indent="0">
              <a:buNone/>
            </a:pPr>
            <a:r>
              <a:rPr lang="en-US" sz="1100" b="1" kern="0" spc="50" dirty="0">
                <a:solidFill>
                  <a:srgbClr val="E8772E"/>
                </a:solidFill>
                <a:latin typeface="Arial Black" pitchFamily="34" charset="0"/>
                <a:ea typeface="Arial Black" pitchFamily="34" charset="-122"/>
                <a:cs typeface="Arial Black" pitchFamily="34" charset="-120"/>
              </a:rPr>
              <a:t>PRIMARY-GUARD STAR BET</a:t>
            </a:r>
            <a:endParaRPr lang="en-US" sz="1100" dirty="0"/>
          </a:p>
        </p:txBody>
      </p:sp>
      <p:sp>
        <p:nvSpPr>
          <p:cNvPr id="19" name="Text 17"/>
          <p:cNvSpPr/>
          <p:nvPr/>
        </p:nvSpPr>
        <p:spPr>
          <a:xfrm>
            <a:off x="3619424" y="4617720"/>
            <a:ext cx="2128952" cy="1280160"/>
          </a:xfrm>
          <a:prstGeom prst="rect">
            <a:avLst/>
          </a:prstGeom>
          <a:noFill/>
          <a:ln/>
        </p:spPr>
        <p:txBody>
          <a:bodyPr wrap="square" lIns="0" tIns="0" rIns="0" bIns="0" rtlCol="0" anchor="t"/>
          <a:lstStyle/>
          <a:p>
            <a:pPr marL="0" indent="0">
              <a:buNone/>
            </a:pPr>
            <a:r>
              <a:rPr lang="en-US" sz="1150" dirty="0">
                <a:solidFill>
                  <a:srgbClr val="9C9CA8"/>
                </a:solidFill>
                <a:latin typeface="Arial" pitchFamily="34" charset="0"/>
                <a:ea typeface="Arial" pitchFamily="34" charset="-122"/>
                <a:cs typeface="Arial" pitchFamily="34" charset="-120"/>
              </a:rPr>
              <a:t>Top-tier shot creation and lead-guard upside — the cleanest backcourt swing on the board.</a:t>
            </a:r>
            <a:endParaRPr lang="en-US" sz="1150" dirty="0"/>
          </a:p>
        </p:txBody>
      </p:sp>
      <p:sp>
        <p:nvSpPr>
          <p:cNvPr id="20" name="Shape 18"/>
          <p:cNvSpPr/>
          <p:nvPr/>
        </p:nvSpPr>
        <p:spPr>
          <a:xfrm>
            <a:off x="6242152" y="1554480"/>
            <a:ext cx="2531288" cy="448056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21" name="Shape 19"/>
          <p:cNvSpPr/>
          <p:nvPr/>
        </p:nvSpPr>
        <p:spPr>
          <a:xfrm>
            <a:off x="6242152" y="1554480"/>
            <a:ext cx="2531288" cy="82296"/>
          </a:xfrm>
          <a:prstGeom prst="rect">
            <a:avLst/>
          </a:prstGeom>
          <a:solidFill>
            <a:srgbClr val="E8772E"/>
          </a:solidFill>
          <a:ln/>
        </p:spPr>
        <p:txBody>
          <a:bodyPr/>
          <a:lstStyle/>
          <a:p>
            <a:endParaRPr lang="en-US"/>
          </a:p>
        </p:txBody>
      </p:sp>
      <p:sp>
        <p:nvSpPr>
          <p:cNvPr id="22" name="Text 20"/>
          <p:cNvSpPr/>
          <p:nvPr/>
        </p:nvSpPr>
        <p:spPr>
          <a:xfrm>
            <a:off x="6443320" y="1847088"/>
            <a:ext cx="2128952" cy="228600"/>
          </a:xfrm>
          <a:prstGeom prst="rect">
            <a:avLst/>
          </a:prstGeom>
          <a:noFill/>
          <a:ln/>
        </p:spPr>
        <p:txBody>
          <a:bodyPr wrap="square" lIns="0" tIns="0" rIns="0" bIns="0" rtlCol="0" anchor="ctr"/>
          <a:lstStyle/>
          <a:p>
            <a:pPr marL="0" indent="0">
              <a:buNone/>
            </a:pPr>
            <a:r>
              <a:rPr lang="en-US" sz="1100" kern="0" spc="200" dirty="0">
                <a:solidFill>
                  <a:srgbClr val="9C9CA8"/>
                </a:solidFill>
                <a:latin typeface="Arial Black" pitchFamily="34" charset="0"/>
                <a:ea typeface="Arial Black" pitchFamily="34" charset="-122"/>
                <a:cs typeface="Arial Black" pitchFamily="34" charset="-120"/>
              </a:rPr>
              <a:t>SPI</a:t>
            </a:r>
            <a:endParaRPr lang="en-US" sz="1100" dirty="0"/>
          </a:p>
        </p:txBody>
      </p:sp>
      <p:sp>
        <p:nvSpPr>
          <p:cNvPr id="23" name="Text 21"/>
          <p:cNvSpPr/>
          <p:nvPr/>
        </p:nvSpPr>
        <p:spPr>
          <a:xfrm>
            <a:off x="6406744" y="2029968"/>
            <a:ext cx="2202104" cy="1005840"/>
          </a:xfrm>
          <a:prstGeom prst="rect">
            <a:avLst/>
          </a:prstGeom>
          <a:noFill/>
          <a:ln/>
        </p:spPr>
        <p:txBody>
          <a:bodyPr wrap="square" lIns="0" tIns="0" rIns="0" bIns="0" rtlCol="0" anchor="ctr"/>
          <a:lstStyle/>
          <a:p>
            <a:pPr marL="0" indent="0">
              <a:buNone/>
            </a:pPr>
            <a:r>
              <a:rPr lang="en-US" sz="6400" b="1" dirty="0">
                <a:solidFill>
                  <a:srgbClr val="FFFFFF"/>
                </a:solidFill>
                <a:latin typeface="Arial Black" pitchFamily="34" charset="0"/>
                <a:ea typeface="Arial Black" pitchFamily="34" charset="-122"/>
                <a:cs typeface="Arial Black" pitchFamily="34" charset="-120"/>
              </a:rPr>
              <a:t>95</a:t>
            </a:r>
            <a:endParaRPr lang="en-US" sz="6400" dirty="0"/>
          </a:p>
        </p:txBody>
      </p:sp>
      <p:sp>
        <p:nvSpPr>
          <p:cNvPr id="24" name="Shape 22"/>
          <p:cNvSpPr/>
          <p:nvPr/>
        </p:nvSpPr>
        <p:spPr>
          <a:xfrm>
            <a:off x="6443320" y="3182112"/>
            <a:ext cx="2128952" cy="0"/>
          </a:xfrm>
          <a:prstGeom prst="line">
            <a:avLst/>
          </a:prstGeom>
          <a:noFill/>
          <a:ln w="12700">
            <a:solidFill>
              <a:srgbClr val="33333F"/>
            </a:solidFill>
            <a:prstDash val="solid"/>
          </a:ln>
        </p:spPr>
        <p:txBody>
          <a:bodyPr/>
          <a:lstStyle/>
          <a:p>
            <a:endParaRPr lang="en-US"/>
          </a:p>
        </p:txBody>
      </p:sp>
      <p:sp>
        <p:nvSpPr>
          <p:cNvPr id="25" name="Text 23"/>
          <p:cNvSpPr/>
          <p:nvPr/>
        </p:nvSpPr>
        <p:spPr>
          <a:xfrm>
            <a:off x="6443320" y="3337560"/>
            <a:ext cx="2128952"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Cameron Boozer</a:t>
            </a:r>
            <a:endParaRPr lang="en-US" sz="1700" dirty="0"/>
          </a:p>
        </p:txBody>
      </p:sp>
      <p:sp>
        <p:nvSpPr>
          <p:cNvPr id="26" name="Text 24"/>
          <p:cNvSpPr/>
          <p:nvPr/>
        </p:nvSpPr>
        <p:spPr>
          <a:xfrm>
            <a:off x="6443320" y="4041648"/>
            <a:ext cx="2128952" cy="502920"/>
          </a:xfrm>
          <a:prstGeom prst="rect">
            <a:avLst/>
          </a:prstGeom>
          <a:noFill/>
          <a:ln/>
        </p:spPr>
        <p:txBody>
          <a:bodyPr wrap="square" lIns="0" tIns="0" rIns="0" bIns="0" rtlCol="0" anchor="ctr"/>
          <a:lstStyle/>
          <a:p>
            <a:pPr marL="0" indent="0">
              <a:buNone/>
            </a:pPr>
            <a:r>
              <a:rPr lang="en-US" sz="1100" b="1" kern="0" spc="50" dirty="0">
                <a:solidFill>
                  <a:srgbClr val="E8772E"/>
                </a:solidFill>
                <a:latin typeface="Arial Black" pitchFamily="34" charset="0"/>
                <a:ea typeface="Arial Black" pitchFamily="34" charset="-122"/>
                <a:cs typeface="Arial Black" pitchFamily="34" charset="-120"/>
              </a:rPr>
              <a:t>SAFEST ELITE OUTCOME</a:t>
            </a:r>
            <a:endParaRPr lang="en-US" sz="1100" dirty="0"/>
          </a:p>
        </p:txBody>
      </p:sp>
      <p:sp>
        <p:nvSpPr>
          <p:cNvPr id="27" name="Text 25"/>
          <p:cNvSpPr/>
          <p:nvPr/>
        </p:nvSpPr>
        <p:spPr>
          <a:xfrm>
            <a:off x="6443320" y="4617720"/>
            <a:ext cx="2128952" cy="1280160"/>
          </a:xfrm>
          <a:prstGeom prst="rect">
            <a:avLst/>
          </a:prstGeom>
          <a:noFill/>
          <a:ln/>
        </p:spPr>
        <p:txBody>
          <a:bodyPr wrap="square" lIns="0" tIns="0" rIns="0" bIns="0" rtlCol="0" anchor="t"/>
          <a:lstStyle/>
          <a:p>
            <a:pPr marL="0" indent="0">
              <a:buNone/>
            </a:pPr>
            <a:r>
              <a:rPr lang="en-US" sz="1150" dirty="0">
                <a:solidFill>
                  <a:srgbClr val="9C9CA8"/>
                </a:solidFill>
                <a:latin typeface="Arial" pitchFamily="34" charset="0"/>
                <a:ea typeface="Arial" pitchFamily="34" charset="-122"/>
                <a:cs typeface="Arial" pitchFamily="34" charset="-120"/>
              </a:rPr>
              <a:t>High-feel, stabilizing frontcourt star — the most bankable floor of any prospect here.</a:t>
            </a:r>
            <a:endParaRPr lang="en-US" sz="1150" dirty="0"/>
          </a:p>
        </p:txBody>
      </p:sp>
      <p:sp>
        <p:nvSpPr>
          <p:cNvPr id="28" name="Shape 26"/>
          <p:cNvSpPr/>
          <p:nvPr/>
        </p:nvSpPr>
        <p:spPr>
          <a:xfrm>
            <a:off x="9066047" y="1554480"/>
            <a:ext cx="2531288" cy="448056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29" name="Shape 27"/>
          <p:cNvSpPr/>
          <p:nvPr/>
        </p:nvSpPr>
        <p:spPr>
          <a:xfrm>
            <a:off x="9066047" y="1554480"/>
            <a:ext cx="2531288" cy="82296"/>
          </a:xfrm>
          <a:prstGeom prst="rect">
            <a:avLst/>
          </a:prstGeom>
          <a:solidFill>
            <a:srgbClr val="E8772E"/>
          </a:solidFill>
          <a:ln/>
        </p:spPr>
        <p:txBody>
          <a:bodyPr/>
          <a:lstStyle/>
          <a:p>
            <a:endParaRPr lang="en-US"/>
          </a:p>
        </p:txBody>
      </p:sp>
      <p:sp>
        <p:nvSpPr>
          <p:cNvPr id="30" name="Text 28"/>
          <p:cNvSpPr/>
          <p:nvPr/>
        </p:nvSpPr>
        <p:spPr>
          <a:xfrm>
            <a:off x="9267215" y="1847088"/>
            <a:ext cx="2128952" cy="228600"/>
          </a:xfrm>
          <a:prstGeom prst="rect">
            <a:avLst/>
          </a:prstGeom>
          <a:noFill/>
          <a:ln/>
        </p:spPr>
        <p:txBody>
          <a:bodyPr wrap="square" lIns="0" tIns="0" rIns="0" bIns="0" rtlCol="0" anchor="ctr"/>
          <a:lstStyle/>
          <a:p>
            <a:pPr marL="0" indent="0">
              <a:buNone/>
            </a:pPr>
            <a:r>
              <a:rPr lang="en-US" sz="1100" kern="0" spc="200" dirty="0">
                <a:solidFill>
                  <a:srgbClr val="9C9CA8"/>
                </a:solidFill>
                <a:latin typeface="Arial Black" pitchFamily="34" charset="0"/>
                <a:ea typeface="Arial Black" pitchFamily="34" charset="-122"/>
                <a:cs typeface="Arial Black" pitchFamily="34" charset="-120"/>
              </a:rPr>
              <a:t>SPI</a:t>
            </a:r>
            <a:endParaRPr lang="en-US" sz="1100" dirty="0"/>
          </a:p>
        </p:txBody>
      </p:sp>
      <p:sp>
        <p:nvSpPr>
          <p:cNvPr id="31" name="Text 29"/>
          <p:cNvSpPr/>
          <p:nvPr/>
        </p:nvSpPr>
        <p:spPr>
          <a:xfrm>
            <a:off x="9230639" y="2029968"/>
            <a:ext cx="2202104" cy="1005840"/>
          </a:xfrm>
          <a:prstGeom prst="rect">
            <a:avLst/>
          </a:prstGeom>
          <a:noFill/>
          <a:ln/>
        </p:spPr>
        <p:txBody>
          <a:bodyPr wrap="square" lIns="0" tIns="0" rIns="0" bIns="0" rtlCol="0" anchor="ctr"/>
          <a:lstStyle/>
          <a:p>
            <a:pPr marL="0" indent="0">
              <a:buNone/>
            </a:pPr>
            <a:r>
              <a:rPr lang="en-US" sz="6400" b="1" dirty="0">
                <a:solidFill>
                  <a:srgbClr val="FFFFFF"/>
                </a:solidFill>
                <a:latin typeface="Arial Black" pitchFamily="34" charset="0"/>
                <a:ea typeface="Arial Black" pitchFamily="34" charset="-122"/>
                <a:cs typeface="Arial Black" pitchFamily="34" charset="-120"/>
              </a:rPr>
              <a:t>92</a:t>
            </a:r>
            <a:endParaRPr lang="en-US" sz="6400" dirty="0"/>
          </a:p>
        </p:txBody>
      </p:sp>
      <p:sp>
        <p:nvSpPr>
          <p:cNvPr id="32" name="Shape 30"/>
          <p:cNvSpPr/>
          <p:nvPr/>
        </p:nvSpPr>
        <p:spPr>
          <a:xfrm>
            <a:off x="9267215" y="3182112"/>
            <a:ext cx="2128952" cy="0"/>
          </a:xfrm>
          <a:prstGeom prst="line">
            <a:avLst/>
          </a:prstGeom>
          <a:noFill/>
          <a:ln w="12700">
            <a:solidFill>
              <a:srgbClr val="33333F"/>
            </a:solidFill>
            <a:prstDash val="solid"/>
          </a:ln>
        </p:spPr>
        <p:txBody>
          <a:bodyPr/>
          <a:lstStyle/>
          <a:p>
            <a:endParaRPr lang="en-US"/>
          </a:p>
        </p:txBody>
      </p:sp>
      <p:sp>
        <p:nvSpPr>
          <p:cNvPr id="33" name="Text 31"/>
          <p:cNvSpPr/>
          <p:nvPr/>
        </p:nvSpPr>
        <p:spPr>
          <a:xfrm>
            <a:off x="9267215" y="3337560"/>
            <a:ext cx="2128952"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Caleb Wilson</a:t>
            </a:r>
            <a:endParaRPr lang="en-US" sz="1700" dirty="0"/>
          </a:p>
        </p:txBody>
      </p:sp>
      <p:sp>
        <p:nvSpPr>
          <p:cNvPr id="34" name="Text 32"/>
          <p:cNvSpPr/>
          <p:nvPr/>
        </p:nvSpPr>
        <p:spPr>
          <a:xfrm>
            <a:off x="9267215" y="4041648"/>
            <a:ext cx="2128952" cy="502920"/>
          </a:xfrm>
          <a:prstGeom prst="rect">
            <a:avLst/>
          </a:prstGeom>
          <a:noFill/>
          <a:ln/>
        </p:spPr>
        <p:txBody>
          <a:bodyPr wrap="square" lIns="0" tIns="0" rIns="0" bIns="0" rtlCol="0" anchor="ctr"/>
          <a:lstStyle/>
          <a:p>
            <a:pPr marL="0" indent="0">
              <a:buNone/>
            </a:pPr>
            <a:r>
              <a:rPr lang="en-US" sz="1100" b="1" kern="0" spc="50" dirty="0">
                <a:solidFill>
                  <a:srgbClr val="E8772E"/>
                </a:solidFill>
                <a:latin typeface="Arial Black" pitchFamily="34" charset="0"/>
                <a:ea typeface="Arial Black" pitchFamily="34" charset="-122"/>
                <a:cs typeface="Arial Black" pitchFamily="34" charset="-120"/>
              </a:rPr>
              <a:t>MODERN FRONTCOURT STAR</a:t>
            </a:r>
            <a:endParaRPr lang="en-US" sz="1100" dirty="0"/>
          </a:p>
        </p:txBody>
      </p:sp>
      <p:sp>
        <p:nvSpPr>
          <p:cNvPr id="35" name="Text 33"/>
          <p:cNvSpPr/>
          <p:nvPr/>
        </p:nvSpPr>
        <p:spPr>
          <a:xfrm>
            <a:off x="9267215" y="4617720"/>
            <a:ext cx="2128952" cy="1280160"/>
          </a:xfrm>
          <a:prstGeom prst="rect">
            <a:avLst/>
          </a:prstGeom>
          <a:noFill/>
          <a:ln/>
        </p:spPr>
        <p:txBody>
          <a:bodyPr wrap="square" lIns="0" tIns="0" rIns="0" bIns="0" rtlCol="0" anchor="t"/>
          <a:lstStyle/>
          <a:p>
            <a:pPr marL="0" indent="0">
              <a:buNone/>
            </a:pPr>
            <a:r>
              <a:rPr lang="en-US" sz="1150" dirty="0">
                <a:solidFill>
                  <a:srgbClr val="9C9CA8"/>
                </a:solidFill>
                <a:latin typeface="Arial" pitchFamily="34" charset="0"/>
                <a:ea typeface="Arial" pitchFamily="34" charset="-122"/>
                <a:cs typeface="Arial" pitchFamily="34" charset="-120"/>
              </a:rPr>
              <a:t>Highest-upside modern forward with real two-way scalability and growth runway.</a:t>
            </a:r>
            <a:endParaRPr lang="en-US" sz="1150" dirty="0"/>
          </a:p>
        </p:txBody>
      </p:sp>
      <p:sp>
        <p:nvSpPr>
          <p:cNvPr id="36" name="Shape 34"/>
          <p:cNvSpPr/>
          <p:nvPr/>
        </p:nvSpPr>
        <p:spPr>
          <a:xfrm>
            <a:off x="594360" y="6455664"/>
            <a:ext cx="256032" cy="54864"/>
          </a:xfrm>
          <a:prstGeom prst="rect">
            <a:avLst/>
          </a:prstGeom>
          <a:solidFill>
            <a:srgbClr val="E8772E"/>
          </a:solidFill>
          <a:ln/>
        </p:spPr>
        <p:txBody>
          <a:bodyPr/>
          <a:lstStyle/>
          <a:p>
            <a:endParaRPr lang="en-US"/>
          </a:p>
        </p:txBody>
      </p:sp>
      <p:sp>
        <p:nvSpPr>
          <p:cNvPr id="37" name="Text 35"/>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8" name="Text 36"/>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08</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TIER 2 · STRONG TOP-10 OUTCOMES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Star &amp; Near-Star Paths</a:t>
            </a:r>
            <a:endParaRPr lang="en-US" sz="3000" dirty="0"/>
          </a:p>
        </p:txBody>
      </p:sp>
      <p:sp>
        <p:nvSpPr>
          <p:cNvPr id="4" name="Text 2"/>
          <p:cNvSpPr/>
          <p:nvPr/>
        </p:nvSpPr>
        <p:spPr>
          <a:xfrm>
            <a:off x="594360" y="1371600"/>
            <a:ext cx="11002975" cy="365760"/>
          </a:xfrm>
          <a:prstGeom prst="rect">
            <a:avLst/>
          </a:prstGeom>
          <a:noFill/>
          <a:ln/>
        </p:spPr>
        <p:txBody>
          <a:bodyPr wrap="square" lIns="0" tIns="0" rIns="0" bIns="0" rtlCol="0" anchor="ctr"/>
          <a:lstStyle/>
          <a:p>
            <a:pPr marL="0" indent="0">
              <a:buNone/>
            </a:pPr>
            <a:r>
              <a:rPr lang="en-US" sz="1300" dirty="0">
                <a:solidFill>
                  <a:srgbClr val="9C9CA8"/>
                </a:solidFill>
                <a:latin typeface="Arial" pitchFamily="34" charset="0"/>
                <a:ea typeface="Arial" pitchFamily="34" charset="-122"/>
                <a:cs typeface="Arial" pitchFamily="34" charset="-120"/>
              </a:rPr>
              <a:t>Real upside remains here — but physical, defensive, or role-certainty questions start to matter more.</a:t>
            </a:r>
            <a:endParaRPr lang="en-US" sz="1300" dirty="0"/>
          </a:p>
        </p:txBody>
      </p:sp>
      <p:sp>
        <p:nvSpPr>
          <p:cNvPr id="5" name="Shape 3"/>
          <p:cNvSpPr/>
          <p:nvPr/>
        </p:nvSpPr>
        <p:spPr>
          <a:xfrm>
            <a:off x="594360" y="19202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6" name="Text 4"/>
          <p:cNvSpPr/>
          <p:nvPr/>
        </p:nvSpPr>
        <p:spPr>
          <a:xfrm>
            <a:off x="777240" y="20848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89</a:t>
            </a:r>
            <a:endParaRPr lang="en-US" sz="4400" dirty="0"/>
          </a:p>
        </p:txBody>
      </p:sp>
      <p:sp>
        <p:nvSpPr>
          <p:cNvPr id="7" name="Text 5"/>
          <p:cNvSpPr/>
          <p:nvPr/>
        </p:nvSpPr>
        <p:spPr>
          <a:xfrm>
            <a:off x="777240" y="28346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Keaton Wagler</a:t>
            </a:r>
            <a:endParaRPr lang="en-US" sz="1400" dirty="0"/>
          </a:p>
        </p:txBody>
      </p:sp>
      <p:sp>
        <p:nvSpPr>
          <p:cNvPr id="8" name="Text 6"/>
          <p:cNvSpPr/>
          <p:nvPr/>
        </p:nvSpPr>
        <p:spPr>
          <a:xfrm>
            <a:off x="777240" y="32004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High-end combo-guard starter upside</a:t>
            </a:r>
            <a:endParaRPr lang="en-US" sz="1050" dirty="0"/>
          </a:p>
        </p:txBody>
      </p:sp>
      <p:sp>
        <p:nvSpPr>
          <p:cNvPr id="9" name="Shape 7"/>
          <p:cNvSpPr/>
          <p:nvPr/>
        </p:nvSpPr>
        <p:spPr>
          <a:xfrm>
            <a:off x="3413684" y="19202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0" name="Text 8"/>
          <p:cNvSpPr/>
          <p:nvPr/>
        </p:nvSpPr>
        <p:spPr>
          <a:xfrm>
            <a:off x="3596564" y="20848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89</a:t>
            </a:r>
            <a:endParaRPr lang="en-US" sz="4400" dirty="0"/>
          </a:p>
        </p:txBody>
      </p:sp>
      <p:sp>
        <p:nvSpPr>
          <p:cNvPr id="11" name="Text 9"/>
          <p:cNvSpPr/>
          <p:nvPr/>
        </p:nvSpPr>
        <p:spPr>
          <a:xfrm>
            <a:off x="3596564" y="28346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Mikel Brown Jr.</a:t>
            </a:r>
            <a:endParaRPr lang="en-US" sz="1400" dirty="0"/>
          </a:p>
        </p:txBody>
      </p:sp>
      <p:sp>
        <p:nvSpPr>
          <p:cNvPr id="12" name="Text 10"/>
          <p:cNvSpPr/>
          <p:nvPr/>
        </p:nvSpPr>
        <p:spPr>
          <a:xfrm>
            <a:off x="3596564" y="32004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Shot-creation + playmaking star path</a:t>
            </a:r>
            <a:endParaRPr lang="en-US" sz="1050" dirty="0"/>
          </a:p>
        </p:txBody>
      </p:sp>
      <p:sp>
        <p:nvSpPr>
          <p:cNvPr id="13" name="Shape 11"/>
          <p:cNvSpPr/>
          <p:nvPr/>
        </p:nvSpPr>
        <p:spPr>
          <a:xfrm>
            <a:off x="6233008" y="19202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4" name="Text 12"/>
          <p:cNvSpPr/>
          <p:nvPr/>
        </p:nvSpPr>
        <p:spPr>
          <a:xfrm>
            <a:off x="6415888" y="20848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88</a:t>
            </a:r>
            <a:endParaRPr lang="en-US" sz="4400" dirty="0"/>
          </a:p>
        </p:txBody>
      </p:sp>
      <p:sp>
        <p:nvSpPr>
          <p:cNvPr id="15" name="Text 13"/>
          <p:cNvSpPr/>
          <p:nvPr/>
        </p:nvSpPr>
        <p:spPr>
          <a:xfrm>
            <a:off x="6415888" y="28346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Darius Acuff Jr.</a:t>
            </a:r>
            <a:endParaRPr lang="en-US" sz="1400" dirty="0"/>
          </a:p>
        </p:txBody>
      </p:sp>
      <p:sp>
        <p:nvSpPr>
          <p:cNvPr id="16" name="Text 14"/>
          <p:cNvSpPr/>
          <p:nvPr/>
        </p:nvSpPr>
        <p:spPr>
          <a:xfrm>
            <a:off x="6415888" y="32004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Lead-guard upside, some variance</a:t>
            </a:r>
            <a:endParaRPr lang="en-US" sz="1050" dirty="0"/>
          </a:p>
        </p:txBody>
      </p:sp>
      <p:sp>
        <p:nvSpPr>
          <p:cNvPr id="17" name="Shape 15"/>
          <p:cNvSpPr/>
          <p:nvPr/>
        </p:nvSpPr>
        <p:spPr>
          <a:xfrm>
            <a:off x="9052331" y="19202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8" name="Text 16"/>
          <p:cNvSpPr/>
          <p:nvPr/>
        </p:nvSpPr>
        <p:spPr>
          <a:xfrm>
            <a:off x="9235211" y="20848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88</a:t>
            </a:r>
            <a:endParaRPr lang="en-US" sz="4400" dirty="0"/>
          </a:p>
        </p:txBody>
      </p:sp>
      <p:sp>
        <p:nvSpPr>
          <p:cNvPr id="19" name="Text 17"/>
          <p:cNvSpPr/>
          <p:nvPr/>
        </p:nvSpPr>
        <p:spPr>
          <a:xfrm>
            <a:off x="9235211" y="28346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Kingston Flemings</a:t>
            </a:r>
            <a:endParaRPr lang="en-US" sz="1400" dirty="0"/>
          </a:p>
        </p:txBody>
      </p:sp>
      <p:sp>
        <p:nvSpPr>
          <p:cNvPr id="20" name="Text 18"/>
          <p:cNvSpPr/>
          <p:nvPr/>
        </p:nvSpPr>
        <p:spPr>
          <a:xfrm>
            <a:off x="9235211" y="32004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Explosive creator with two-way juice</a:t>
            </a:r>
            <a:endParaRPr lang="en-US" sz="1050" dirty="0"/>
          </a:p>
        </p:txBody>
      </p:sp>
      <p:sp>
        <p:nvSpPr>
          <p:cNvPr id="21" name="Shape 19"/>
          <p:cNvSpPr/>
          <p:nvPr/>
        </p:nvSpPr>
        <p:spPr>
          <a:xfrm>
            <a:off x="594360" y="39776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22" name="Text 20"/>
          <p:cNvSpPr/>
          <p:nvPr/>
        </p:nvSpPr>
        <p:spPr>
          <a:xfrm>
            <a:off x="777240" y="41422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87</a:t>
            </a:r>
            <a:endParaRPr lang="en-US" sz="4400" dirty="0"/>
          </a:p>
        </p:txBody>
      </p:sp>
      <p:sp>
        <p:nvSpPr>
          <p:cNvPr id="23" name="Text 21"/>
          <p:cNvSpPr/>
          <p:nvPr/>
        </p:nvSpPr>
        <p:spPr>
          <a:xfrm>
            <a:off x="777240" y="48920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Nate Ament</a:t>
            </a:r>
            <a:endParaRPr lang="en-US" sz="1400" dirty="0"/>
          </a:p>
        </p:txBody>
      </p:sp>
      <p:sp>
        <p:nvSpPr>
          <p:cNvPr id="24" name="Text 22"/>
          <p:cNvSpPr/>
          <p:nvPr/>
        </p:nvSpPr>
        <p:spPr>
          <a:xfrm>
            <a:off x="777240" y="52578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Long wing-forward ceiling swing</a:t>
            </a:r>
            <a:endParaRPr lang="en-US" sz="1050" dirty="0"/>
          </a:p>
        </p:txBody>
      </p:sp>
      <p:sp>
        <p:nvSpPr>
          <p:cNvPr id="25" name="Shape 23"/>
          <p:cNvSpPr/>
          <p:nvPr/>
        </p:nvSpPr>
        <p:spPr>
          <a:xfrm>
            <a:off x="3413684" y="39776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26" name="Text 24"/>
          <p:cNvSpPr/>
          <p:nvPr/>
        </p:nvSpPr>
        <p:spPr>
          <a:xfrm>
            <a:off x="3596564" y="41422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86</a:t>
            </a:r>
            <a:endParaRPr lang="en-US" sz="4400" dirty="0"/>
          </a:p>
        </p:txBody>
      </p:sp>
      <p:sp>
        <p:nvSpPr>
          <p:cNvPr id="27" name="Text 25"/>
          <p:cNvSpPr/>
          <p:nvPr/>
        </p:nvSpPr>
        <p:spPr>
          <a:xfrm>
            <a:off x="3596564" y="48920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Brayden Burries</a:t>
            </a:r>
            <a:endParaRPr lang="en-US" sz="1400" dirty="0"/>
          </a:p>
        </p:txBody>
      </p:sp>
      <p:sp>
        <p:nvSpPr>
          <p:cNvPr id="28" name="Text 26"/>
          <p:cNvSpPr/>
          <p:nvPr/>
        </p:nvSpPr>
        <p:spPr>
          <a:xfrm>
            <a:off x="3596564" y="52578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Scoring guard with real upside</a:t>
            </a:r>
            <a:endParaRPr lang="en-US" sz="1050" dirty="0"/>
          </a:p>
        </p:txBody>
      </p:sp>
      <p:sp>
        <p:nvSpPr>
          <p:cNvPr id="29" name="Shape 27"/>
          <p:cNvSpPr/>
          <p:nvPr/>
        </p:nvSpPr>
        <p:spPr>
          <a:xfrm>
            <a:off x="6233008" y="3977640"/>
            <a:ext cx="2545004" cy="17830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30" name="Text 28"/>
          <p:cNvSpPr/>
          <p:nvPr/>
        </p:nvSpPr>
        <p:spPr>
          <a:xfrm>
            <a:off x="6415888" y="4142232"/>
            <a:ext cx="2179244" cy="777240"/>
          </a:xfrm>
          <a:prstGeom prst="rect">
            <a:avLst/>
          </a:prstGeom>
          <a:noFill/>
          <a:ln/>
        </p:spPr>
        <p:txBody>
          <a:bodyPr wrap="square" lIns="0" tIns="0" rIns="0" bIns="0" rtlCol="0" anchor="ctr"/>
          <a:lstStyle/>
          <a:p>
            <a:pPr marL="0" indent="0">
              <a:buNone/>
            </a:pPr>
            <a:r>
              <a:rPr lang="en-US" sz="4400" b="1" dirty="0">
                <a:solidFill>
                  <a:srgbClr val="E8772E"/>
                </a:solidFill>
                <a:latin typeface="Arial Black" pitchFamily="34" charset="0"/>
                <a:ea typeface="Arial Black" pitchFamily="34" charset="-122"/>
                <a:cs typeface="Arial Black" pitchFamily="34" charset="-120"/>
              </a:rPr>
              <a:t>86</a:t>
            </a:r>
            <a:endParaRPr lang="en-US" sz="4400" dirty="0"/>
          </a:p>
        </p:txBody>
      </p:sp>
      <p:sp>
        <p:nvSpPr>
          <p:cNvPr id="31" name="Text 29"/>
          <p:cNvSpPr/>
          <p:nvPr/>
        </p:nvSpPr>
        <p:spPr>
          <a:xfrm>
            <a:off x="6415888" y="4892040"/>
            <a:ext cx="2179244" cy="36576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Aday Mara</a:t>
            </a:r>
            <a:endParaRPr lang="en-US" sz="1400" dirty="0"/>
          </a:p>
        </p:txBody>
      </p:sp>
      <p:sp>
        <p:nvSpPr>
          <p:cNvPr id="32" name="Text 30"/>
          <p:cNvSpPr/>
          <p:nvPr/>
        </p:nvSpPr>
        <p:spPr>
          <a:xfrm>
            <a:off x="6415888" y="5257800"/>
            <a:ext cx="2179244" cy="45720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Unique skilled-big projection</a:t>
            </a:r>
            <a:endParaRPr lang="en-US" sz="1050" dirty="0"/>
          </a:p>
        </p:txBody>
      </p:sp>
      <p:sp>
        <p:nvSpPr>
          <p:cNvPr id="33" name="Shape 31"/>
          <p:cNvSpPr/>
          <p:nvPr/>
        </p:nvSpPr>
        <p:spPr>
          <a:xfrm>
            <a:off x="594360" y="6455664"/>
            <a:ext cx="256032" cy="54864"/>
          </a:xfrm>
          <a:prstGeom prst="rect">
            <a:avLst/>
          </a:prstGeom>
          <a:solidFill>
            <a:srgbClr val="E8772E"/>
          </a:solidFill>
          <a:ln/>
        </p:spPr>
        <p:txBody>
          <a:bodyPr/>
          <a:lstStyle/>
          <a:p>
            <a:endParaRPr lang="en-US"/>
          </a:p>
        </p:txBody>
      </p:sp>
      <p:sp>
        <p:nvSpPr>
          <p:cNvPr id="34" name="Text 32"/>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5" name="Text 33"/>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09</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0">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THE BOARD, BY THE NUMBERS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Top 15 SPI Ratings</a:t>
            </a:r>
            <a:endParaRPr lang="en-US" sz="3000" dirty="0"/>
          </a:p>
        </p:txBody>
      </p:sp>
      <p:sp>
        <p:nvSpPr>
          <p:cNvPr id="4" name="Text 2"/>
          <p:cNvSpPr/>
          <p:nvPr/>
        </p:nvSpPr>
        <p:spPr>
          <a:xfrm>
            <a:off x="594360" y="1481328"/>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AJ Dybantsa</a:t>
            </a:r>
            <a:endParaRPr lang="en-US" sz="1150" dirty="0"/>
          </a:p>
        </p:txBody>
      </p:sp>
      <p:sp>
        <p:nvSpPr>
          <p:cNvPr id="5" name="Shape 3"/>
          <p:cNvSpPr/>
          <p:nvPr/>
        </p:nvSpPr>
        <p:spPr>
          <a:xfrm>
            <a:off x="3291840" y="1522476"/>
            <a:ext cx="7818120" cy="171907"/>
          </a:xfrm>
          <a:prstGeom prst="rect">
            <a:avLst/>
          </a:prstGeom>
          <a:solidFill>
            <a:srgbClr val="17171F"/>
          </a:solidFill>
          <a:ln/>
        </p:spPr>
        <p:txBody>
          <a:bodyPr/>
          <a:lstStyle/>
          <a:p>
            <a:endParaRPr lang="en-US"/>
          </a:p>
        </p:txBody>
      </p:sp>
      <p:sp>
        <p:nvSpPr>
          <p:cNvPr id="6" name="Shape 4"/>
          <p:cNvSpPr/>
          <p:nvPr/>
        </p:nvSpPr>
        <p:spPr>
          <a:xfrm>
            <a:off x="3291840" y="1522476"/>
            <a:ext cx="7358231" cy="171907"/>
          </a:xfrm>
          <a:prstGeom prst="rect">
            <a:avLst/>
          </a:prstGeom>
          <a:solidFill>
            <a:srgbClr val="E8772E"/>
          </a:solidFill>
          <a:ln/>
        </p:spPr>
        <p:txBody>
          <a:bodyPr/>
          <a:lstStyle/>
          <a:p>
            <a:endParaRPr lang="en-US"/>
          </a:p>
        </p:txBody>
      </p:sp>
      <p:sp>
        <p:nvSpPr>
          <p:cNvPr id="7" name="Text 5"/>
          <p:cNvSpPr/>
          <p:nvPr/>
        </p:nvSpPr>
        <p:spPr>
          <a:xfrm>
            <a:off x="10083143" y="1490472"/>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96</a:t>
            </a:r>
            <a:endParaRPr lang="en-US" sz="1150" dirty="0"/>
          </a:p>
        </p:txBody>
      </p:sp>
      <p:sp>
        <p:nvSpPr>
          <p:cNvPr id="8" name="Text 6"/>
          <p:cNvSpPr/>
          <p:nvPr/>
        </p:nvSpPr>
        <p:spPr>
          <a:xfrm>
            <a:off x="594360" y="1772107"/>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Darryn Peterson</a:t>
            </a:r>
            <a:endParaRPr lang="en-US" sz="1150" dirty="0"/>
          </a:p>
        </p:txBody>
      </p:sp>
      <p:sp>
        <p:nvSpPr>
          <p:cNvPr id="9" name="Shape 7"/>
          <p:cNvSpPr/>
          <p:nvPr/>
        </p:nvSpPr>
        <p:spPr>
          <a:xfrm>
            <a:off x="3291840" y="1813255"/>
            <a:ext cx="7818120" cy="171907"/>
          </a:xfrm>
          <a:prstGeom prst="rect">
            <a:avLst/>
          </a:prstGeom>
          <a:solidFill>
            <a:srgbClr val="17171F"/>
          </a:solidFill>
          <a:ln/>
        </p:spPr>
        <p:txBody>
          <a:bodyPr/>
          <a:lstStyle/>
          <a:p>
            <a:endParaRPr lang="en-US"/>
          </a:p>
        </p:txBody>
      </p:sp>
      <p:sp>
        <p:nvSpPr>
          <p:cNvPr id="10" name="Shape 8"/>
          <p:cNvSpPr/>
          <p:nvPr/>
        </p:nvSpPr>
        <p:spPr>
          <a:xfrm>
            <a:off x="3291840" y="1813255"/>
            <a:ext cx="7358231" cy="171907"/>
          </a:xfrm>
          <a:prstGeom prst="rect">
            <a:avLst/>
          </a:prstGeom>
          <a:solidFill>
            <a:srgbClr val="E8772E"/>
          </a:solidFill>
          <a:ln/>
        </p:spPr>
        <p:txBody>
          <a:bodyPr/>
          <a:lstStyle/>
          <a:p>
            <a:endParaRPr lang="en-US"/>
          </a:p>
        </p:txBody>
      </p:sp>
      <p:sp>
        <p:nvSpPr>
          <p:cNvPr id="11" name="Text 9"/>
          <p:cNvSpPr/>
          <p:nvPr/>
        </p:nvSpPr>
        <p:spPr>
          <a:xfrm>
            <a:off x="10083143" y="1781251"/>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96</a:t>
            </a:r>
            <a:endParaRPr lang="en-US" sz="1150" dirty="0"/>
          </a:p>
        </p:txBody>
      </p:sp>
      <p:sp>
        <p:nvSpPr>
          <p:cNvPr id="12" name="Text 10"/>
          <p:cNvSpPr/>
          <p:nvPr/>
        </p:nvSpPr>
        <p:spPr>
          <a:xfrm>
            <a:off x="594360" y="2062886"/>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Cameron Boozer</a:t>
            </a:r>
            <a:endParaRPr lang="en-US" sz="1150" dirty="0"/>
          </a:p>
        </p:txBody>
      </p:sp>
      <p:sp>
        <p:nvSpPr>
          <p:cNvPr id="13" name="Shape 11"/>
          <p:cNvSpPr/>
          <p:nvPr/>
        </p:nvSpPr>
        <p:spPr>
          <a:xfrm>
            <a:off x="3291840" y="2104034"/>
            <a:ext cx="7818120" cy="171907"/>
          </a:xfrm>
          <a:prstGeom prst="rect">
            <a:avLst/>
          </a:prstGeom>
          <a:solidFill>
            <a:srgbClr val="17171F"/>
          </a:solidFill>
          <a:ln/>
        </p:spPr>
        <p:txBody>
          <a:bodyPr/>
          <a:lstStyle/>
          <a:p>
            <a:endParaRPr lang="en-US"/>
          </a:p>
        </p:txBody>
      </p:sp>
      <p:sp>
        <p:nvSpPr>
          <p:cNvPr id="14" name="Shape 12"/>
          <p:cNvSpPr/>
          <p:nvPr/>
        </p:nvSpPr>
        <p:spPr>
          <a:xfrm>
            <a:off x="3291840" y="2104034"/>
            <a:ext cx="6898341" cy="171907"/>
          </a:xfrm>
          <a:prstGeom prst="rect">
            <a:avLst/>
          </a:prstGeom>
          <a:solidFill>
            <a:srgbClr val="E8772E"/>
          </a:solidFill>
          <a:ln/>
        </p:spPr>
        <p:txBody>
          <a:bodyPr/>
          <a:lstStyle/>
          <a:p>
            <a:endParaRPr lang="en-US"/>
          </a:p>
        </p:txBody>
      </p:sp>
      <p:sp>
        <p:nvSpPr>
          <p:cNvPr id="15" name="Text 13"/>
          <p:cNvSpPr/>
          <p:nvPr/>
        </p:nvSpPr>
        <p:spPr>
          <a:xfrm>
            <a:off x="9623253" y="2072030"/>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95</a:t>
            </a:r>
            <a:endParaRPr lang="en-US" sz="1150" dirty="0"/>
          </a:p>
        </p:txBody>
      </p:sp>
      <p:sp>
        <p:nvSpPr>
          <p:cNvPr id="16" name="Text 14"/>
          <p:cNvSpPr/>
          <p:nvPr/>
        </p:nvSpPr>
        <p:spPr>
          <a:xfrm>
            <a:off x="594360" y="2353666"/>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Caleb Wilson</a:t>
            </a:r>
            <a:endParaRPr lang="en-US" sz="1150" dirty="0"/>
          </a:p>
        </p:txBody>
      </p:sp>
      <p:sp>
        <p:nvSpPr>
          <p:cNvPr id="17" name="Shape 15"/>
          <p:cNvSpPr/>
          <p:nvPr/>
        </p:nvSpPr>
        <p:spPr>
          <a:xfrm>
            <a:off x="3291840" y="2394814"/>
            <a:ext cx="7818120" cy="171907"/>
          </a:xfrm>
          <a:prstGeom prst="rect">
            <a:avLst/>
          </a:prstGeom>
          <a:solidFill>
            <a:srgbClr val="17171F"/>
          </a:solidFill>
          <a:ln/>
        </p:spPr>
        <p:txBody>
          <a:bodyPr/>
          <a:lstStyle/>
          <a:p>
            <a:endParaRPr lang="en-US"/>
          </a:p>
        </p:txBody>
      </p:sp>
      <p:sp>
        <p:nvSpPr>
          <p:cNvPr id="18" name="Shape 16"/>
          <p:cNvSpPr/>
          <p:nvPr/>
        </p:nvSpPr>
        <p:spPr>
          <a:xfrm>
            <a:off x="3291840" y="2394814"/>
            <a:ext cx="5518673" cy="171907"/>
          </a:xfrm>
          <a:prstGeom prst="rect">
            <a:avLst/>
          </a:prstGeom>
          <a:solidFill>
            <a:srgbClr val="E8772E"/>
          </a:solidFill>
          <a:ln/>
        </p:spPr>
        <p:txBody>
          <a:bodyPr/>
          <a:lstStyle/>
          <a:p>
            <a:endParaRPr lang="en-US"/>
          </a:p>
        </p:txBody>
      </p:sp>
      <p:sp>
        <p:nvSpPr>
          <p:cNvPr id="19" name="Text 17"/>
          <p:cNvSpPr/>
          <p:nvPr/>
        </p:nvSpPr>
        <p:spPr>
          <a:xfrm>
            <a:off x="8243585" y="2362810"/>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92</a:t>
            </a:r>
            <a:endParaRPr lang="en-US" sz="1150" dirty="0"/>
          </a:p>
        </p:txBody>
      </p:sp>
      <p:sp>
        <p:nvSpPr>
          <p:cNvPr id="20" name="Text 18"/>
          <p:cNvSpPr/>
          <p:nvPr/>
        </p:nvSpPr>
        <p:spPr>
          <a:xfrm>
            <a:off x="594360" y="2644445"/>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Keaton Wagler</a:t>
            </a:r>
            <a:endParaRPr lang="en-US" sz="1150" dirty="0"/>
          </a:p>
        </p:txBody>
      </p:sp>
      <p:sp>
        <p:nvSpPr>
          <p:cNvPr id="21" name="Shape 19"/>
          <p:cNvSpPr/>
          <p:nvPr/>
        </p:nvSpPr>
        <p:spPr>
          <a:xfrm>
            <a:off x="3291840" y="2685593"/>
            <a:ext cx="7818120" cy="171907"/>
          </a:xfrm>
          <a:prstGeom prst="rect">
            <a:avLst/>
          </a:prstGeom>
          <a:solidFill>
            <a:srgbClr val="17171F"/>
          </a:solidFill>
          <a:ln/>
        </p:spPr>
        <p:txBody>
          <a:bodyPr/>
          <a:lstStyle/>
          <a:p>
            <a:endParaRPr lang="en-US"/>
          </a:p>
        </p:txBody>
      </p:sp>
      <p:sp>
        <p:nvSpPr>
          <p:cNvPr id="22" name="Shape 20"/>
          <p:cNvSpPr/>
          <p:nvPr/>
        </p:nvSpPr>
        <p:spPr>
          <a:xfrm>
            <a:off x="3291840" y="2685593"/>
            <a:ext cx="4139005" cy="171907"/>
          </a:xfrm>
          <a:prstGeom prst="rect">
            <a:avLst/>
          </a:prstGeom>
          <a:solidFill>
            <a:srgbClr val="F2A93B"/>
          </a:solidFill>
          <a:ln/>
        </p:spPr>
        <p:txBody>
          <a:bodyPr/>
          <a:lstStyle/>
          <a:p>
            <a:endParaRPr lang="en-US"/>
          </a:p>
        </p:txBody>
      </p:sp>
      <p:sp>
        <p:nvSpPr>
          <p:cNvPr id="23" name="Text 21"/>
          <p:cNvSpPr/>
          <p:nvPr/>
        </p:nvSpPr>
        <p:spPr>
          <a:xfrm>
            <a:off x="6863917" y="2653589"/>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89</a:t>
            </a:r>
            <a:endParaRPr lang="en-US" sz="1150" dirty="0"/>
          </a:p>
        </p:txBody>
      </p:sp>
      <p:sp>
        <p:nvSpPr>
          <p:cNvPr id="24" name="Text 22"/>
          <p:cNvSpPr/>
          <p:nvPr/>
        </p:nvSpPr>
        <p:spPr>
          <a:xfrm>
            <a:off x="594360" y="2935224"/>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Mikel Brown Jr.</a:t>
            </a:r>
            <a:endParaRPr lang="en-US" sz="1150" dirty="0"/>
          </a:p>
        </p:txBody>
      </p:sp>
      <p:sp>
        <p:nvSpPr>
          <p:cNvPr id="25" name="Shape 23"/>
          <p:cNvSpPr/>
          <p:nvPr/>
        </p:nvSpPr>
        <p:spPr>
          <a:xfrm>
            <a:off x="3291840" y="2976372"/>
            <a:ext cx="7818120" cy="171907"/>
          </a:xfrm>
          <a:prstGeom prst="rect">
            <a:avLst/>
          </a:prstGeom>
          <a:solidFill>
            <a:srgbClr val="17171F"/>
          </a:solidFill>
          <a:ln/>
        </p:spPr>
        <p:txBody>
          <a:bodyPr/>
          <a:lstStyle/>
          <a:p>
            <a:endParaRPr lang="en-US"/>
          </a:p>
        </p:txBody>
      </p:sp>
      <p:sp>
        <p:nvSpPr>
          <p:cNvPr id="26" name="Shape 24"/>
          <p:cNvSpPr/>
          <p:nvPr/>
        </p:nvSpPr>
        <p:spPr>
          <a:xfrm>
            <a:off x="3291840" y="2976372"/>
            <a:ext cx="4139005" cy="171907"/>
          </a:xfrm>
          <a:prstGeom prst="rect">
            <a:avLst/>
          </a:prstGeom>
          <a:solidFill>
            <a:srgbClr val="F2A93B"/>
          </a:solidFill>
          <a:ln/>
        </p:spPr>
        <p:txBody>
          <a:bodyPr/>
          <a:lstStyle/>
          <a:p>
            <a:endParaRPr lang="en-US"/>
          </a:p>
        </p:txBody>
      </p:sp>
      <p:sp>
        <p:nvSpPr>
          <p:cNvPr id="27" name="Text 25"/>
          <p:cNvSpPr/>
          <p:nvPr/>
        </p:nvSpPr>
        <p:spPr>
          <a:xfrm>
            <a:off x="6863917" y="2944368"/>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89</a:t>
            </a:r>
            <a:endParaRPr lang="en-US" sz="1150" dirty="0"/>
          </a:p>
        </p:txBody>
      </p:sp>
      <p:sp>
        <p:nvSpPr>
          <p:cNvPr id="28" name="Text 26"/>
          <p:cNvSpPr/>
          <p:nvPr/>
        </p:nvSpPr>
        <p:spPr>
          <a:xfrm>
            <a:off x="594360" y="3226003"/>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Darius Acuff Jr.</a:t>
            </a:r>
            <a:endParaRPr lang="en-US" sz="1150" dirty="0"/>
          </a:p>
        </p:txBody>
      </p:sp>
      <p:sp>
        <p:nvSpPr>
          <p:cNvPr id="29" name="Shape 27"/>
          <p:cNvSpPr/>
          <p:nvPr/>
        </p:nvSpPr>
        <p:spPr>
          <a:xfrm>
            <a:off x="3291840" y="3267151"/>
            <a:ext cx="7818120" cy="171907"/>
          </a:xfrm>
          <a:prstGeom prst="rect">
            <a:avLst/>
          </a:prstGeom>
          <a:solidFill>
            <a:srgbClr val="17171F"/>
          </a:solidFill>
          <a:ln/>
        </p:spPr>
        <p:txBody>
          <a:bodyPr/>
          <a:lstStyle/>
          <a:p>
            <a:endParaRPr lang="en-US"/>
          </a:p>
        </p:txBody>
      </p:sp>
      <p:sp>
        <p:nvSpPr>
          <p:cNvPr id="30" name="Shape 28"/>
          <p:cNvSpPr/>
          <p:nvPr/>
        </p:nvSpPr>
        <p:spPr>
          <a:xfrm>
            <a:off x="3291840" y="3267151"/>
            <a:ext cx="3679115" cy="171907"/>
          </a:xfrm>
          <a:prstGeom prst="rect">
            <a:avLst/>
          </a:prstGeom>
          <a:solidFill>
            <a:srgbClr val="F2A93B"/>
          </a:solidFill>
          <a:ln/>
        </p:spPr>
        <p:txBody>
          <a:bodyPr/>
          <a:lstStyle/>
          <a:p>
            <a:endParaRPr lang="en-US"/>
          </a:p>
        </p:txBody>
      </p:sp>
      <p:sp>
        <p:nvSpPr>
          <p:cNvPr id="31" name="Text 29"/>
          <p:cNvSpPr/>
          <p:nvPr/>
        </p:nvSpPr>
        <p:spPr>
          <a:xfrm>
            <a:off x="6404027" y="3235147"/>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88</a:t>
            </a:r>
            <a:endParaRPr lang="en-US" sz="1150" dirty="0"/>
          </a:p>
        </p:txBody>
      </p:sp>
      <p:sp>
        <p:nvSpPr>
          <p:cNvPr id="32" name="Text 30"/>
          <p:cNvSpPr/>
          <p:nvPr/>
        </p:nvSpPr>
        <p:spPr>
          <a:xfrm>
            <a:off x="594360" y="3516782"/>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Kingston Flemings</a:t>
            </a:r>
            <a:endParaRPr lang="en-US" sz="1150" dirty="0"/>
          </a:p>
        </p:txBody>
      </p:sp>
      <p:sp>
        <p:nvSpPr>
          <p:cNvPr id="33" name="Shape 31"/>
          <p:cNvSpPr/>
          <p:nvPr/>
        </p:nvSpPr>
        <p:spPr>
          <a:xfrm>
            <a:off x="3291840" y="3557930"/>
            <a:ext cx="7818120" cy="171907"/>
          </a:xfrm>
          <a:prstGeom prst="rect">
            <a:avLst/>
          </a:prstGeom>
          <a:solidFill>
            <a:srgbClr val="17171F"/>
          </a:solidFill>
          <a:ln/>
        </p:spPr>
        <p:txBody>
          <a:bodyPr/>
          <a:lstStyle/>
          <a:p>
            <a:endParaRPr lang="en-US"/>
          </a:p>
        </p:txBody>
      </p:sp>
      <p:sp>
        <p:nvSpPr>
          <p:cNvPr id="34" name="Shape 32"/>
          <p:cNvSpPr/>
          <p:nvPr/>
        </p:nvSpPr>
        <p:spPr>
          <a:xfrm>
            <a:off x="3291840" y="3557930"/>
            <a:ext cx="3679115" cy="171907"/>
          </a:xfrm>
          <a:prstGeom prst="rect">
            <a:avLst/>
          </a:prstGeom>
          <a:solidFill>
            <a:srgbClr val="F2A93B"/>
          </a:solidFill>
          <a:ln/>
        </p:spPr>
        <p:txBody>
          <a:bodyPr/>
          <a:lstStyle/>
          <a:p>
            <a:endParaRPr lang="en-US"/>
          </a:p>
        </p:txBody>
      </p:sp>
      <p:sp>
        <p:nvSpPr>
          <p:cNvPr id="35" name="Text 33"/>
          <p:cNvSpPr/>
          <p:nvPr/>
        </p:nvSpPr>
        <p:spPr>
          <a:xfrm>
            <a:off x="6404027" y="3525926"/>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88</a:t>
            </a:r>
            <a:endParaRPr lang="en-US" sz="1150" dirty="0"/>
          </a:p>
        </p:txBody>
      </p:sp>
      <p:sp>
        <p:nvSpPr>
          <p:cNvPr id="36" name="Text 34"/>
          <p:cNvSpPr/>
          <p:nvPr/>
        </p:nvSpPr>
        <p:spPr>
          <a:xfrm>
            <a:off x="594360" y="3807562"/>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Nate Ament</a:t>
            </a:r>
            <a:endParaRPr lang="en-US" sz="1150" dirty="0"/>
          </a:p>
        </p:txBody>
      </p:sp>
      <p:sp>
        <p:nvSpPr>
          <p:cNvPr id="37" name="Shape 35"/>
          <p:cNvSpPr/>
          <p:nvPr/>
        </p:nvSpPr>
        <p:spPr>
          <a:xfrm>
            <a:off x="3291840" y="3848710"/>
            <a:ext cx="7818120" cy="171907"/>
          </a:xfrm>
          <a:prstGeom prst="rect">
            <a:avLst/>
          </a:prstGeom>
          <a:solidFill>
            <a:srgbClr val="17171F"/>
          </a:solidFill>
          <a:ln/>
        </p:spPr>
        <p:txBody>
          <a:bodyPr/>
          <a:lstStyle/>
          <a:p>
            <a:endParaRPr lang="en-US"/>
          </a:p>
        </p:txBody>
      </p:sp>
      <p:sp>
        <p:nvSpPr>
          <p:cNvPr id="38" name="Shape 36"/>
          <p:cNvSpPr/>
          <p:nvPr/>
        </p:nvSpPr>
        <p:spPr>
          <a:xfrm>
            <a:off x="3291840" y="3848710"/>
            <a:ext cx="3219226" cy="171907"/>
          </a:xfrm>
          <a:prstGeom prst="rect">
            <a:avLst/>
          </a:prstGeom>
          <a:solidFill>
            <a:srgbClr val="F2A93B"/>
          </a:solidFill>
          <a:ln/>
        </p:spPr>
        <p:txBody>
          <a:bodyPr/>
          <a:lstStyle/>
          <a:p>
            <a:endParaRPr lang="en-US"/>
          </a:p>
        </p:txBody>
      </p:sp>
      <p:sp>
        <p:nvSpPr>
          <p:cNvPr id="39" name="Text 37"/>
          <p:cNvSpPr/>
          <p:nvPr/>
        </p:nvSpPr>
        <p:spPr>
          <a:xfrm>
            <a:off x="5944138" y="3816706"/>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87</a:t>
            </a:r>
            <a:endParaRPr lang="en-US" sz="1150" dirty="0"/>
          </a:p>
        </p:txBody>
      </p:sp>
      <p:sp>
        <p:nvSpPr>
          <p:cNvPr id="40" name="Text 38"/>
          <p:cNvSpPr/>
          <p:nvPr/>
        </p:nvSpPr>
        <p:spPr>
          <a:xfrm>
            <a:off x="594360" y="4098341"/>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Brayden Burries</a:t>
            </a:r>
            <a:endParaRPr lang="en-US" sz="1150" dirty="0"/>
          </a:p>
        </p:txBody>
      </p:sp>
      <p:sp>
        <p:nvSpPr>
          <p:cNvPr id="41" name="Shape 39"/>
          <p:cNvSpPr/>
          <p:nvPr/>
        </p:nvSpPr>
        <p:spPr>
          <a:xfrm>
            <a:off x="3291840" y="4139489"/>
            <a:ext cx="7818120" cy="171907"/>
          </a:xfrm>
          <a:prstGeom prst="rect">
            <a:avLst/>
          </a:prstGeom>
          <a:solidFill>
            <a:srgbClr val="17171F"/>
          </a:solidFill>
          <a:ln/>
        </p:spPr>
        <p:txBody>
          <a:bodyPr/>
          <a:lstStyle/>
          <a:p>
            <a:endParaRPr lang="en-US"/>
          </a:p>
        </p:txBody>
      </p:sp>
      <p:sp>
        <p:nvSpPr>
          <p:cNvPr id="42" name="Shape 40"/>
          <p:cNvSpPr/>
          <p:nvPr/>
        </p:nvSpPr>
        <p:spPr>
          <a:xfrm>
            <a:off x="3291840" y="4139489"/>
            <a:ext cx="2759336" cy="171907"/>
          </a:xfrm>
          <a:prstGeom prst="rect">
            <a:avLst/>
          </a:prstGeom>
          <a:solidFill>
            <a:srgbClr val="F2A93B"/>
          </a:solidFill>
          <a:ln/>
        </p:spPr>
        <p:txBody>
          <a:bodyPr/>
          <a:lstStyle/>
          <a:p>
            <a:endParaRPr lang="en-US"/>
          </a:p>
        </p:txBody>
      </p:sp>
      <p:sp>
        <p:nvSpPr>
          <p:cNvPr id="43" name="Text 41"/>
          <p:cNvSpPr/>
          <p:nvPr/>
        </p:nvSpPr>
        <p:spPr>
          <a:xfrm>
            <a:off x="5484248" y="4107485"/>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86</a:t>
            </a:r>
            <a:endParaRPr lang="en-US" sz="1150" dirty="0"/>
          </a:p>
        </p:txBody>
      </p:sp>
      <p:sp>
        <p:nvSpPr>
          <p:cNvPr id="44" name="Text 42"/>
          <p:cNvSpPr/>
          <p:nvPr/>
        </p:nvSpPr>
        <p:spPr>
          <a:xfrm>
            <a:off x="594360" y="4389120"/>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Aday Mara</a:t>
            </a:r>
            <a:endParaRPr lang="en-US" sz="1150" dirty="0"/>
          </a:p>
        </p:txBody>
      </p:sp>
      <p:sp>
        <p:nvSpPr>
          <p:cNvPr id="45" name="Shape 43"/>
          <p:cNvSpPr/>
          <p:nvPr/>
        </p:nvSpPr>
        <p:spPr>
          <a:xfrm>
            <a:off x="3291840" y="4430268"/>
            <a:ext cx="7818120" cy="171907"/>
          </a:xfrm>
          <a:prstGeom prst="rect">
            <a:avLst/>
          </a:prstGeom>
          <a:solidFill>
            <a:srgbClr val="17171F"/>
          </a:solidFill>
          <a:ln/>
        </p:spPr>
        <p:txBody>
          <a:bodyPr/>
          <a:lstStyle/>
          <a:p>
            <a:endParaRPr lang="en-US"/>
          </a:p>
        </p:txBody>
      </p:sp>
      <p:sp>
        <p:nvSpPr>
          <p:cNvPr id="46" name="Shape 44"/>
          <p:cNvSpPr/>
          <p:nvPr/>
        </p:nvSpPr>
        <p:spPr>
          <a:xfrm>
            <a:off x="3291840" y="4430268"/>
            <a:ext cx="2759336" cy="171907"/>
          </a:xfrm>
          <a:prstGeom prst="rect">
            <a:avLst/>
          </a:prstGeom>
          <a:solidFill>
            <a:srgbClr val="F2A93B"/>
          </a:solidFill>
          <a:ln/>
        </p:spPr>
        <p:txBody>
          <a:bodyPr/>
          <a:lstStyle/>
          <a:p>
            <a:endParaRPr lang="en-US"/>
          </a:p>
        </p:txBody>
      </p:sp>
      <p:sp>
        <p:nvSpPr>
          <p:cNvPr id="47" name="Text 45"/>
          <p:cNvSpPr/>
          <p:nvPr/>
        </p:nvSpPr>
        <p:spPr>
          <a:xfrm>
            <a:off x="5484248" y="4398264"/>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86</a:t>
            </a:r>
            <a:endParaRPr lang="en-US" sz="1150" dirty="0"/>
          </a:p>
        </p:txBody>
      </p:sp>
      <p:sp>
        <p:nvSpPr>
          <p:cNvPr id="48" name="Text 46"/>
          <p:cNvSpPr/>
          <p:nvPr/>
        </p:nvSpPr>
        <p:spPr>
          <a:xfrm>
            <a:off x="594360" y="4679899"/>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Morez Johnson Jr.</a:t>
            </a:r>
            <a:endParaRPr lang="en-US" sz="1150" dirty="0"/>
          </a:p>
        </p:txBody>
      </p:sp>
      <p:sp>
        <p:nvSpPr>
          <p:cNvPr id="49" name="Shape 47"/>
          <p:cNvSpPr/>
          <p:nvPr/>
        </p:nvSpPr>
        <p:spPr>
          <a:xfrm>
            <a:off x="3291840" y="4721047"/>
            <a:ext cx="7818120" cy="171907"/>
          </a:xfrm>
          <a:prstGeom prst="rect">
            <a:avLst/>
          </a:prstGeom>
          <a:solidFill>
            <a:srgbClr val="17171F"/>
          </a:solidFill>
          <a:ln/>
        </p:spPr>
        <p:txBody>
          <a:bodyPr/>
          <a:lstStyle/>
          <a:p>
            <a:endParaRPr lang="en-US"/>
          </a:p>
        </p:txBody>
      </p:sp>
      <p:sp>
        <p:nvSpPr>
          <p:cNvPr id="50" name="Shape 48"/>
          <p:cNvSpPr/>
          <p:nvPr/>
        </p:nvSpPr>
        <p:spPr>
          <a:xfrm>
            <a:off x="3291840" y="4721047"/>
            <a:ext cx="2299447" cy="171907"/>
          </a:xfrm>
          <a:prstGeom prst="rect">
            <a:avLst/>
          </a:prstGeom>
          <a:solidFill>
            <a:srgbClr val="C9912F"/>
          </a:solidFill>
          <a:ln/>
        </p:spPr>
        <p:txBody>
          <a:bodyPr/>
          <a:lstStyle/>
          <a:p>
            <a:endParaRPr lang="en-US"/>
          </a:p>
        </p:txBody>
      </p:sp>
      <p:sp>
        <p:nvSpPr>
          <p:cNvPr id="51" name="Text 49"/>
          <p:cNvSpPr/>
          <p:nvPr/>
        </p:nvSpPr>
        <p:spPr>
          <a:xfrm>
            <a:off x="5024359" y="4689043"/>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85</a:t>
            </a:r>
            <a:endParaRPr lang="en-US" sz="1150" dirty="0"/>
          </a:p>
        </p:txBody>
      </p:sp>
      <p:sp>
        <p:nvSpPr>
          <p:cNvPr id="52" name="Text 50"/>
          <p:cNvSpPr/>
          <p:nvPr/>
        </p:nvSpPr>
        <p:spPr>
          <a:xfrm>
            <a:off x="594360" y="4970678"/>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Karim Lopez</a:t>
            </a:r>
            <a:endParaRPr lang="en-US" sz="1150" dirty="0"/>
          </a:p>
        </p:txBody>
      </p:sp>
      <p:sp>
        <p:nvSpPr>
          <p:cNvPr id="53" name="Shape 51"/>
          <p:cNvSpPr/>
          <p:nvPr/>
        </p:nvSpPr>
        <p:spPr>
          <a:xfrm>
            <a:off x="3291840" y="5011826"/>
            <a:ext cx="7818120" cy="171907"/>
          </a:xfrm>
          <a:prstGeom prst="rect">
            <a:avLst/>
          </a:prstGeom>
          <a:solidFill>
            <a:srgbClr val="17171F"/>
          </a:solidFill>
          <a:ln/>
        </p:spPr>
        <p:txBody>
          <a:bodyPr/>
          <a:lstStyle/>
          <a:p>
            <a:endParaRPr lang="en-US"/>
          </a:p>
        </p:txBody>
      </p:sp>
      <p:sp>
        <p:nvSpPr>
          <p:cNvPr id="54" name="Shape 52"/>
          <p:cNvSpPr/>
          <p:nvPr/>
        </p:nvSpPr>
        <p:spPr>
          <a:xfrm>
            <a:off x="3291840" y="5011826"/>
            <a:ext cx="2299447" cy="171907"/>
          </a:xfrm>
          <a:prstGeom prst="rect">
            <a:avLst/>
          </a:prstGeom>
          <a:solidFill>
            <a:srgbClr val="C9912F"/>
          </a:solidFill>
          <a:ln/>
        </p:spPr>
        <p:txBody>
          <a:bodyPr/>
          <a:lstStyle/>
          <a:p>
            <a:endParaRPr lang="en-US"/>
          </a:p>
        </p:txBody>
      </p:sp>
      <p:sp>
        <p:nvSpPr>
          <p:cNvPr id="55" name="Text 53"/>
          <p:cNvSpPr/>
          <p:nvPr/>
        </p:nvSpPr>
        <p:spPr>
          <a:xfrm>
            <a:off x="5024359" y="4979822"/>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85</a:t>
            </a:r>
            <a:endParaRPr lang="en-US" sz="1150" dirty="0"/>
          </a:p>
        </p:txBody>
      </p:sp>
      <p:sp>
        <p:nvSpPr>
          <p:cNvPr id="56" name="Text 54"/>
          <p:cNvSpPr/>
          <p:nvPr/>
        </p:nvSpPr>
        <p:spPr>
          <a:xfrm>
            <a:off x="594360" y="5261458"/>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Hannes Steinbach</a:t>
            </a:r>
            <a:endParaRPr lang="en-US" sz="1150" dirty="0"/>
          </a:p>
        </p:txBody>
      </p:sp>
      <p:sp>
        <p:nvSpPr>
          <p:cNvPr id="57" name="Shape 55"/>
          <p:cNvSpPr/>
          <p:nvPr/>
        </p:nvSpPr>
        <p:spPr>
          <a:xfrm>
            <a:off x="3291840" y="5302606"/>
            <a:ext cx="7818120" cy="171907"/>
          </a:xfrm>
          <a:prstGeom prst="rect">
            <a:avLst/>
          </a:prstGeom>
          <a:solidFill>
            <a:srgbClr val="17171F"/>
          </a:solidFill>
          <a:ln/>
        </p:spPr>
        <p:txBody>
          <a:bodyPr/>
          <a:lstStyle/>
          <a:p>
            <a:endParaRPr lang="en-US"/>
          </a:p>
        </p:txBody>
      </p:sp>
      <p:sp>
        <p:nvSpPr>
          <p:cNvPr id="58" name="Shape 56"/>
          <p:cNvSpPr/>
          <p:nvPr/>
        </p:nvSpPr>
        <p:spPr>
          <a:xfrm>
            <a:off x="3291840" y="5302606"/>
            <a:ext cx="2299447" cy="171907"/>
          </a:xfrm>
          <a:prstGeom prst="rect">
            <a:avLst/>
          </a:prstGeom>
          <a:solidFill>
            <a:srgbClr val="C9912F"/>
          </a:solidFill>
          <a:ln/>
        </p:spPr>
        <p:txBody>
          <a:bodyPr/>
          <a:lstStyle/>
          <a:p>
            <a:endParaRPr lang="en-US"/>
          </a:p>
        </p:txBody>
      </p:sp>
      <p:sp>
        <p:nvSpPr>
          <p:cNvPr id="59" name="Text 57"/>
          <p:cNvSpPr/>
          <p:nvPr/>
        </p:nvSpPr>
        <p:spPr>
          <a:xfrm>
            <a:off x="5024359" y="5270602"/>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85</a:t>
            </a:r>
            <a:endParaRPr lang="en-US" sz="1150" dirty="0"/>
          </a:p>
        </p:txBody>
      </p:sp>
      <p:sp>
        <p:nvSpPr>
          <p:cNvPr id="60" name="Text 58"/>
          <p:cNvSpPr/>
          <p:nvPr/>
        </p:nvSpPr>
        <p:spPr>
          <a:xfrm>
            <a:off x="594360" y="5552237"/>
            <a:ext cx="2606040" cy="254203"/>
          </a:xfrm>
          <a:prstGeom prst="rect">
            <a:avLst/>
          </a:prstGeom>
          <a:noFill/>
          <a:ln/>
        </p:spPr>
        <p:txBody>
          <a:bodyPr wrap="square" lIns="0" tIns="0" rIns="0" bIns="0" rtlCol="0" anchor="ctr"/>
          <a:lstStyle/>
          <a:p>
            <a:pPr marL="0" indent="0" algn="r">
              <a:buNone/>
            </a:pPr>
            <a:r>
              <a:rPr lang="en-US" sz="1150" b="1" dirty="0">
                <a:solidFill>
                  <a:srgbClr val="FFFFFF"/>
                </a:solidFill>
                <a:latin typeface="Arial" pitchFamily="34" charset="0"/>
                <a:ea typeface="Arial" pitchFamily="34" charset="-122"/>
                <a:cs typeface="Arial" pitchFamily="34" charset="-120"/>
              </a:rPr>
              <a:t>Yaxel Lendeborg</a:t>
            </a:r>
            <a:endParaRPr lang="en-US" sz="1150" dirty="0"/>
          </a:p>
        </p:txBody>
      </p:sp>
      <p:sp>
        <p:nvSpPr>
          <p:cNvPr id="61" name="Shape 59"/>
          <p:cNvSpPr/>
          <p:nvPr/>
        </p:nvSpPr>
        <p:spPr>
          <a:xfrm>
            <a:off x="3291840" y="5593385"/>
            <a:ext cx="7818120" cy="171907"/>
          </a:xfrm>
          <a:prstGeom prst="rect">
            <a:avLst/>
          </a:prstGeom>
          <a:solidFill>
            <a:srgbClr val="17171F"/>
          </a:solidFill>
          <a:ln/>
        </p:spPr>
        <p:txBody>
          <a:bodyPr/>
          <a:lstStyle/>
          <a:p>
            <a:endParaRPr lang="en-US"/>
          </a:p>
        </p:txBody>
      </p:sp>
      <p:sp>
        <p:nvSpPr>
          <p:cNvPr id="62" name="Shape 60"/>
          <p:cNvSpPr/>
          <p:nvPr/>
        </p:nvSpPr>
        <p:spPr>
          <a:xfrm>
            <a:off x="3291840" y="5593385"/>
            <a:ext cx="1839558" cy="171907"/>
          </a:xfrm>
          <a:prstGeom prst="rect">
            <a:avLst/>
          </a:prstGeom>
          <a:solidFill>
            <a:srgbClr val="C9912F"/>
          </a:solidFill>
          <a:ln/>
        </p:spPr>
        <p:txBody>
          <a:bodyPr/>
          <a:lstStyle/>
          <a:p>
            <a:endParaRPr lang="en-US"/>
          </a:p>
        </p:txBody>
      </p:sp>
      <p:sp>
        <p:nvSpPr>
          <p:cNvPr id="63" name="Text 61"/>
          <p:cNvSpPr/>
          <p:nvPr/>
        </p:nvSpPr>
        <p:spPr>
          <a:xfrm>
            <a:off x="4564470" y="5561381"/>
            <a:ext cx="502920" cy="254203"/>
          </a:xfrm>
          <a:prstGeom prst="rect">
            <a:avLst/>
          </a:prstGeom>
          <a:noFill/>
          <a:ln/>
        </p:spPr>
        <p:txBody>
          <a:bodyPr wrap="square" lIns="0" tIns="0" rIns="0" bIns="0" rtlCol="0" anchor="ctr"/>
          <a:lstStyle/>
          <a:p>
            <a:pPr marL="0" indent="0" algn="r">
              <a:buNone/>
            </a:pPr>
            <a:r>
              <a:rPr lang="en-US" sz="1150" b="1" dirty="0">
                <a:solidFill>
                  <a:srgbClr val="0D0D11"/>
                </a:solidFill>
                <a:latin typeface="Arial Black" pitchFamily="34" charset="0"/>
                <a:ea typeface="Arial Black" pitchFamily="34" charset="-122"/>
                <a:cs typeface="Arial Black" pitchFamily="34" charset="-120"/>
              </a:rPr>
              <a:t>84</a:t>
            </a:r>
            <a:endParaRPr lang="en-US" sz="1150" dirty="0"/>
          </a:p>
        </p:txBody>
      </p:sp>
      <p:sp>
        <p:nvSpPr>
          <p:cNvPr id="64" name="Text 62"/>
          <p:cNvSpPr/>
          <p:nvPr/>
        </p:nvSpPr>
        <p:spPr>
          <a:xfrm>
            <a:off x="594360" y="5925312"/>
            <a:ext cx="11002975" cy="274320"/>
          </a:xfrm>
          <a:prstGeom prst="rect">
            <a:avLst/>
          </a:prstGeom>
          <a:noFill/>
          <a:ln/>
        </p:spPr>
        <p:txBody>
          <a:bodyPr wrap="square" lIns="0" tIns="0" rIns="0" bIns="0" rtlCol="0" anchor="ctr"/>
          <a:lstStyle/>
          <a:p>
            <a:pPr marL="0" indent="0">
              <a:buNone/>
            </a:pPr>
            <a:r>
              <a:rPr lang="en-US" sz="1000" i="1" dirty="0">
                <a:solidFill>
                  <a:srgbClr val="6E6E7A"/>
                </a:solidFill>
                <a:latin typeface="Arial" pitchFamily="34" charset="0"/>
                <a:ea typeface="Arial" pitchFamily="34" charset="-122"/>
                <a:cs typeface="Arial" pitchFamily="34" charset="-120"/>
              </a:rPr>
              <a:t>Scale anchored 80–97 to emphasize separation at the top of the board.</a:t>
            </a:r>
            <a:endParaRPr lang="en-US" sz="1000" dirty="0"/>
          </a:p>
        </p:txBody>
      </p:sp>
      <p:sp>
        <p:nvSpPr>
          <p:cNvPr id="65" name="Shape 63"/>
          <p:cNvSpPr/>
          <p:nvPr/>
        </p:nvSpPr>
        <p:spPr>
          <a:xfrm>
            <a:off x="594360" y="6455664"/>
            <a:ext cx="256032" cy="54864"/>
          </a:xfrm>
          <a:prstGeom prst="rect">
            <a:avLst/>
          </a:prstGeom>
          <a:solidFill>
            <a:srgbClr val="E8772E"/>
          </a:solidFill>
          <a:ln/>
        </p:spPr>
        <p:txBody>
          <a:bodyPr/>
          <a:lstStyle/>
          <a:p>
            <a:endParaRPr lang="en-US"/>
          </a:p>
        </p:txBody>
      </p:sp>
      <p:sp>
        <p:nvSpPr>
          <p:cNvPr id="66" name="Text 64"/>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67" name="Text 65"/>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10</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1">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JUNE 22 MOCK · THE PLAYERS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Projected Board: Top 30</a:t>
            </a:r>
            <a:endParaRPr lang="en-US" sz="3000" dirty="0"/>
          </a:p>
        </p:txBody>
      </p:sp>
      <p:sp>
        <p:nvSpPr>
          <p:cNvPr id="4" name="Shape 2"/>
          <p:cNvSpPr/>
          <p:nvPr/>
        </p:nvSpPr>
        <p:spPr>
          <a:xfrm>
            <a:off x="594360" y="1371600"/>
            <a:ext cx="3538728" cy="457200"/>
          </a:xfrm>
          <a:prstGeom prst="rect">
            <a:avLst/>
          </a:prstGeom>
          <a:solidFill>
            <a:srgbClr val="21212C"/>
          </a:solidFill>
          <a:ln w="12700">
            <a:solidFill>
              <a:srgbClr val="33333F"/>
            </a:solidFill>
            <a:prstDash val="solid"/>
          </a:ln>
        </p:spPr>
        <p:txBody>
          <a:bodyPr/>
          <a:lstStyle/>
          <a:p>
            <a:endParaRPr lang="en-US"/>
          </a:p>
        </p:txBody>
      </p:sp>
      <p:sp>
        <p:nvSpPr>
          <p:cNvPr id="5" name="Text 3"/>
          <p:cNvSpPr/>
          <p:nvPr/>
        </p:nvSpPr>
        <p:spPr>
          <a:xfrm>
            <a:off x="640080" y="1371600"/>
            <a:ext cx="548640" cy="457200"/>
          </a:xfrm>
          <a:prstGeom prst="rect">
            <a:avLst/>
          </a:prstGeom>
          <a:noFill/>
          <a:ln/>
        </p:spPr>
        <p:txBody>
          <a:bodyPr wrap="square" lIns="0" tIns="0" rIns="0" bIns="0" rtlCol="0" anchor="ctr"/>
          <a:lstStyle/>
          <a:p>
            <a:pPr marL="0" indent="0" algn="ctr">
              <a:buNone/>
            </a:pPr>
            <a:r>
              <a:rPr lang="en-US" sz="1500" b="1" dirty="0">
                <a:solidFill>
                  <a:srgbClr val="E8772E"/>
                </a:solidFill>
                <a:latin typeface="Arial Black" pitchFamily="34" charset="0"/>
                <a:ea typeface="Arial Black" pitchFamily="34" charset="-122"/>
                <a:cs typeface="Arial Black" pitchFamily="34" charset="-120"/>
              </a:rPr>
              <a:t>1</a:t>
            </a:r>
            <a:endParaRPr lang="en-US" sz="1500" dirty="0"/>
          </a:p>
        </p:txBody>
      </p:sp>
      <p:sp>
        <p:nvSpPr>
          <p:cNvPr id="6" name="Text 4"/>
          <p:cNvSpPr/>
          <p:nvPr/>
        </p:nvSpPr>
        <p:spPr>
          <a:xfrm>
            <a:off x="1197864" y="137160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AJ Dybantsa</a:t>
            </a:r>
            <a:endParaRPr lang="en-US" sz="1150" dirty="0"/>
          </a:p>
        </p:txBody>
      </p:sp>
      <p:sp>
        <p:nvSpPr>
          <p:cNvPr id="7" name="Shape 5"/>
          <p:cNvSpPr/>
          <p:nvPr/>
        </p:nvSpPr>
        <p:spPr>
          <a:xfrm>
            <a:off x="594360" y="1847088"/>
            <a:ext cx="3538728" cy="457200"/>
          </a:xfrm>
          <a:prstGeom prst="rect">
            <a:avLst/>
          </a:prstGeom>
          <a:solidFill>
            <a:srgbClr val="21212C"/>
          </a:solidFill>
          <a:ln w="12700">
            <a:solidFill>
              <a:srgbClr val="33333F"/>
            </a:solidFill>
            <a:prstDash val="solid"/>
          </a:ln>
        </p:spPr>
        <p:txBody>
          <a:bodyPr/>
          <a:lstStyle/>
          <a:p>
            <a:endParaRPr lang="en-US"/>
          </a:p>
        </p:txBody>
      </p:sp>
      <p:sp>
        <p:nvSpPr>
          <p:cNvPr id="8" name="Text 6"/>
          <p:cNvSpPr/>
          <p:nvPr/>
        </p:nvSpPr>
        <p:spPr>
          <a:xfrm>
            <a:off x="640080" y="1847088"/>
            <a:ext cx="548640" cy="457200"/>
          </a:xfrm>
          <a:prstGeom prst="rect">
            <a:avLst/>
          </a:prstGeom>
          <a:noFill/>
          <a:ln/>
        </p:spPr>
        <p:txBody>
          <a:bodyPr wrap="square" lIns="0" tIns="0" rIns="0" bIns="0" rtlCol="0" anchor="ctr"/>
          <a:lstStyle/>
          <a:p>
            <a:pPr marL="0" indent="0" algn="ctr">
              <a:buNone/>
            </a:pPr>
            <a:r>
              <a:rPr lang="en-US" sz="1500" b="1" dirty="0">
                <a:solidFill>
                  <a:srgbClr val="E8772E"/>
                </a:solidFill>
                <a:latin typeface="Arial Black" pitchFamily="34" charset="0"/>
                <a:ea typeface="Arial Black" pitchFamily="34" charset="-122"/>
                <a:cs typeface="Arial Black" pitchFamily="34" charset="-120"/>
              </a:rPr>
              <a:t>2</a:t>
            </a:r>
            <a:endParaRPr lang="en-US" sz="1500" dirty="0"/>
          </a:p>
        </p:txBody>
      </p:sp>
      <p:sp>
        <p:nvSpPr>
          <p:cNvPr id="9" name="Text 7"/>
          <p:cNvSpPr/>
          <p:nvPr/>
        </p:nvSpPr>
        <p:spPr>
          <a:xfrm>
            <a:off x="1197864" y="184708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Darryn Peterson</a:t>
            </a:r>
            <a:endParaRPr lang="en-US" sz="1150" dirty="0"/>
          </a:p>
        </p:txBody>
      </p:sp>
      <p:sp>
        <p:nvSpPr>
          <p:cNvPr id="10" name="Shape 8"/>
          <p:cNvSpPr/>
          <p:nvPr/>
        </p:nvSpPr>
        <p:spPr>
          <a:xfrm>
            <a:off x="594360" y="2322576"/>
            <a:ext cx="3538728" cy="457200"/>
          </a:xfrm>
          <a:prstGeom prst="rect">
            <a:avLst/>
          </a:prstGeom>
          <a:solidFill>
            <a:srgbClr val="21212C"/>
          </a:solidFill>
          <a:ln w="12700">
            <a:solidFill>
              <a:srgbClr val="33333F"/>
            </a:solidFill>
            <a:prstDash val="solid"/>
          </a:ln>
        </p:spPr>
        <p:txBody>
          <a:bodyPr/>
          <a:lstStyle/>
          <a:p>
            <a:endParaRPr lang="en-US"/>
          </a:p>
        </p:txBody>
      </p:sp>
      <p:sp>
        <p:nvSpPr>
          <p:cNvPr id="11" name="Text 9"/>
          <p:cNvSpPr/>
          <p:nvPr/>
        </p:nvSpPr>
        <p:spPr>
          <a:xfrm>
            <a:off x="640080" y="2322576"/>
            <a:ext cx="548640" cy="457200"/>
          </a:xfrm>
          <a:prstGeom prst="rect">
            <a:avLst/>
          </a:prstGeom>
          <a:noFill/>
          <a:ln/>
        </p:spPr>
        <p:txBody>
          <a:bodyPr wrap="square" lIns="0" tIns="0" rIns="0" bIns="0" rtlCol="0" anchor="ctr"/>
          <a:lstStyle/>
          <a:p>
            <a:pPr marL="0" indent="0" algn="ctr">
              <a:buNone/>
            </a:pPr>
            <a:r>
              <a:rPr lang="en-US" sz="1500" b="1" dirty="0">
                <a:solidFill>
                  <a:srgbClr val="E8772E"/>
                </a:solidFill>
                <a:latin typeface="Arial Black" pitchFamily="34" charset="0"/>
                <a:ea typeface="Arial Black" pitchFamily="34" charset="-122"/>
                <a:cs typeface="Arial Black" pitchFamily="34" charset="-120"/>
              </a:rPr>
              <a:t>3</a:t>
            </a:r>
            <a:endParaRPr lang="en-US" sz="1500" dirty="0"/>
          </a:p>
        </p:txBody>
      </p:sp>
      <p:sp>
        <p:nvSpPr>
          <p:cNvPr id="12" name="Text 10"/>
          <p:cNvSpPr/>
          <p:nvPr/>
        </p:nvSpPr>
        <p:spPr>
          <a:xfrm>
            <a:off x="1197864" y="232257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Cameron Boozer</a:t>
            </a:r>
            <a:endParaRPr lang="en-US" sz="1150" dirty="0"/>
          </a:p>
        </p:txBody>
      </p:sp>
      <p:sp>
        <p:nvSpPr>
          <p:cNvPr id="13" name="Shape 11"/>
          <p:cNvSpPr/>
          <p:nvPr/>
        </p:nvSpPr>
        <p:spPr>
          <a:xfrm>
            <a:off x="594360" y="2798064"/>
            <a:ext cx="3538728" cy="457200"/>
          </a:xfrm>
          <a:prstGeom prst="rect">
            <a:avLst/>
          </a:prstGeom>
          <a:solidFill>
            <a:srgbClr val="21212C"/>
          </a:solidFill>
          <a:ln w="12700">
            <a:solidFill>
              <a:srgbClr val="33333F"/>
            </a:solidFill>
            <a:prstDash val="solid"/>
          </a:ln>
        </p:spPr>
        <p:txBody>
          <a:bodyPr/>
          <a:lstStyle/>
          <a:p>
            <a:endParaRPr lang="en-US"/>
          </a:p>
        </p:txBody>
      </p:sp>
      <p:sp>
        <p:nvSpPr>
          <p:cNvPr id="14" name="Text 12"/>
          <p:cNvSpPr/>
          <p:nvPr/>
        </p:nvSpPr>
        <p:spPr>
          <a:xfrm>
            <a:off x="640080" y="2798064"/>
            <a:ext cx="548640" cy="457200"/>
          </a:xfrm>
          <a:prstGeom prst="rect">
            <a:avLst/>
          </a:prstGeom>
          <a:noFill/>
          <a:ln/>
        </p:spPr>
        <p:txBody>
          <a:bodyPr wrap="square" lIns="0" tIns="0" rIns="0" bIns="0" rtlCol="0" anchor="ctr"/>
          <a:lstStyle/>
          <a:p>
            <a:pPr marL="0" indent="0" algn="ctr">
              <a:buNone/>
            </a:pPr>
            <a:r>
              <a:rPr lang="en-US" sz="1500" b="1" dirty="0">
                <a:solidFill>
                  <a:srgbClr val="E8772E"/>
                </a:solidFill>
                <a:latin typeface="Arial Black" pitchFamily="34" charset="0"/>
                <a:ea typeface="Arial Black" pitchFamily="34" charset="-122"/>
                <a:cs typeface="Arial Black" pitchFamily="34" charset="-120"/>
              </a:rPr>
              <a:t>4</a:t>
            </a:r>
            <a:endParaRPr lang="en-US" sz="1500" dirty="0"/>
          </a:p>
        </p:txBody>
      </p:sp>
      <p:sp>
        <p:nvSpPr>
          <p:cNvPr id="15" name="Text 13"/>
          <p:cNvSpPr/>
          <p:nvPr/>
        </p:nvSpPr>
        <p:spPr>
          <a:xfrm>
            <a:off x="1197864" y="279806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Caleb Wilson</a:t>
            </a:r>
            <a:endParaRPr lang="en-US" sz="1150" dirty="0"/>
          </a:p>
        </p:txBody>
      </p:sp>
      <p:sp>
        <p:nvSpPr>
          <p:cNvPr id="16" name="Shape 14"/>
          <p:cNvSpPr/>
          <p:nvPr/>
        </p:nvSpPr>
        <p:spPr>
          <a:xfrm>
            <a:off x="594360" y="3273552"/>
            <a:ext cx="3538728" cy="457200"/>
          </a:xfrm>
          <a:prstGeom prst="rect">
            <a:avLst/>
          </a:prstGeom>
          <a:solidFill>
            <a:srgbClr val="17171F"/>
          </a:solidFill>
          <a:ln w="12700">
            <a:solidFill>
              <a:srgbClr val="33333F"/>
            </a:solidFill>
            <a:prstDash val="solid"/>
          </a:ln>
        </p:spPr>
        <p:txBody>
          <a:bodyPr/>
          <a:lstStyle/>
          <a:p>
            <a:endParaRPr lang="en-US"/>
          </a:p>
        </p:txBody>
      </p:sp>
      <p:sp>
        <p:nvSpPr>
          <p:cNvPr id="17" name="Text 15"/>
          <p:cNvSpPr/>
          <p:nvPr/>
        </p:nvSpPr>
        <p:spPr>
          <a:xfrm>
            <a:off x="640080" y="327355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5</a:t>
            </a:r>
            <a:endParaRPr lang="en-US" sz="1500" dirty="0"/>
          </a:p>
        </p:txBody>
      </p:sp>
      <p:sp>
        <p:nvSpPr>
          <p:cNvPr id="18" name="Text 16"/>
          <p:cNvSpPr/>
          <p:nvPr/>
        </p:nvSpPr>
        <p:spPr>
          <a:xfrm>
            <a:off x="1197864" y="327355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Keaton Wagler</a:t>
            </a:r>
            <a:endParaRPr lang="en-US" sz="1150" dirty="0"/>
          </a:p>
        </p:txBody>
      </p:sp>
      <p:sp>
        <p:nvSpPr>
          <p:cNvPr id="19" name="Shape 17"/>
          <p:cNvSpPr/>
          <p:nvPr/>
        </p:nvSpPr>
        <p:spPr>
          <a:xfrm>
            <a:off x="594360" y="3749040"/>
            <a:ext cx="3538728" cy="457200"/>
          </a:xfrm>
          <a:prstGeom prst="rect">
            <a:avLst/>
          </a:prstGeom>
          <a:solidFill>
            <a:srgbClr val="17171F"/>
          </a:solidFill>
          <a:ln w="12700">
            <a:solidFill>
              <a:srgbClr val="33333F"/>
            </a:solidFill>
            <a:prstDash val="solid"/>
          </a:ln>
        </p:spPr>
        <p:txBody>
          <a:bodyPr/>
          <a:lstStyle/>
          <a:p>
            <a:endParaRPr lang="en-US"/>
          </a:p>
        </p:txBody>
      </p:sp>
      <p:sp>
        <p:nvSpPr>
          <p:cNvPr id="20" name="Text 18"/>
          <p:cNvSpPr/>
          <p:nvPr/>
        </p:nvSpPr>
        <p:spPr>
          <a:xfrm>
            <a:off x="640080" y="3749040"/>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6</a:t>
            </a:r>
            <a:endParaRPr lang="en-US" sz="1500" dirty="0"/>
          </a:p>
        </p:txBody>
      </p:sp>
      <p:sp>
        <p:nvSpPr>
          <p:cNvPr id="21" name="Text 19"/>
          <p:cNvSpPr/>
          <p:nvPr/>
        </p:nvSpPr>
        <p:spPr>
          <a:xfrm>
            <a:off x="1197864" y="374904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Mikel Brown Jr.</a:t>
            </a:r>
            <a:endParaRPr lang="en-US" sz="1150" dirty="0"/>
          </a:p>
        </p:txBody>
      </p:sp>
      <p:sp>
        <p:nvSpPr>
          <p:cNvPr id="22" name="Shape 20"/>
          <p:cNvSpPr/>
          <p:nvPr/>
        </p:nvSpPr>
        <p:spPr>
          <a:xfrm>
            <a:off x="594360" y="4224528"/>
            <a:ext cx="3538728" cy="457200"/>
          </a:xfrm>
          <a:prstGeom prst="rect">
            <a:avLst/>
          </a:prstGeom>
          <a:solidFill>
            <a:srgbClr val="17171F"/>
          </a:solidFill>
          <a:ln w="12700">
            <a:solidFill>
              <a:srgbClr val="33333F"/>
            </a:solidFill>
            <a:prstDash val="solid"/>
          </a:ln>
        </p:spPr>
        <p:txBody>
          <a:bodyPr/>
          <a:lstStyle/>
          <a:p>
            <a:endParaRPr lang="en-US"/>
          </a:p>
        </p:txBody>
      </p:sp>
      <p:sp>
        <p:nvSpPr>
          <p:cNvPr id="23" name="Text 21"/>
          <p:cNvSpPr/>
          <p:nvPr/>
        </p:nvSpPr>
        <p:spPr>
          <a:xfrm>
            <a:off x="640080" y="4224528"/>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7</a:t>
            </a:r>
            <a:endParaRPr lang="en-US" sz="1500" dirty="0"/>
          </a:p>
        </p:txBody>
      </p:sp>
      <p:sp>
        <p:nvSpPr>
          <p:cNvPr id="24" name="Text 22"/>
          <p:cNvSpPr/>
          <p:nvPr/>
        </p:nvSpPr>
        <p:spPr>
          <a:xfrm>
            <a:off x="1197864" y="422452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Darius Acuff Jr.</a:t>
            </a:r>
            <a:endParaRPr lang="en-US" sz="1150" dirty="0"/>
          </a:p>
        </p:txBody>
      </p:sp>
      <p:sp>
        <p:nvSpPr>
          <p:cNvPr id="25" name="Shape 23"/>
          <p:cNvSpPr/>
          <p:nvPr/>
        </p:nvSpPr>
        <p:spPr>
          <a:xfrm>
            <a:off x="594360" y="4700016"/>
            <a:ext cx="3538728" cy="457200"/>
          </a:xfrm>
          <a:prstGeom prst="rect">
            <a:avLst/>
          </a:prstGeom>
          <a:solidFill>
            <a:srgbClr val="17171F"/>
          </a:solidFill>
          <a:ln w="12700">
            <a:solidFill>
              <a:srgbClr val="33333F"/>
            </a:solidFill>
            <a:prstDash val="solid"/>
          </a:ln>
        </p:spPr>
        <p:txBody>
          <a:bodyPr/>
          <a:lstStyle/>
          <a:p>
            <a:endParaRPr lang="en-US"/>
          </a:p>
        </p:txBody>
      </p:sp>
      <p:sp>
        <p:nvSpPr>
          <p:cNvPr id="26" name="Text 24"/>
          <p:cNvSpPr/>
          <p:nvPr/>
        </p:nvSpPr>
        <p:spPr>
          <a:xfrm>
            <a:off x="640080" y="4700016"/>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8</a:t>
            </a:r>
            <a:endParaRPr lang="en-US" sz="1500" dirty="0"/>
          </a:p>
        </p:txBody>
      </p:sp>
      <p:sp>
        <p:nvSpPr>
          <p:cNvPr id="27" name="Text 25"/>
          <p:cNvSpPr/>
          <p:nvPr/>
        </p:nvSpPr>
        <p:spPr>
          <a:xfrm>
            <a:off x="1197864" y="470001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Kingston Flemings</a:t>
            </a:r>
            <a:endParaRPr lang="en-US" sz="1150" dirty="0"/>
          </a:p>
        </p:txBody>
      </p:sp>
      <p:sp>
        <p:nvSpPr>
          <p:cNvPr id="28" name="Shape 26"/>
          <p:cNvSpPr/>
          <p:nvPr/>
        </p:nvSpPr>
        <p:spPr>
          <a:xfrm>
            <a:off x="594360" y="5175504"/>
            <a:ext cx="3538728" cy="457200"/>
          </a:xfrm>
          <a:prstGeom prst="rect">
            <a:avLst/>
          </a:prstGeom>
          <a:solidFill>
            <a:srgbClr val="17171F"/>
          </a:solidFill>
          <a:ln w="12700">
            <a:solidFill>
              <a:srgbClr val="33333F"/>
            </a:solidFill>
            <a:prstDash val="solid"/>
          </a:ln>
        </p:spPr>
        <p:txBody>
          <a:bodyPr/>
          <a:lstStyle/>
          <a:p>
            <a:endParaRPr lang="en-US"/>
          </a:p>
        </p:txBody>
      </p:sp>
      <p:sp>
        <p:nvSpPr>
          <p:cNvPr id="29" name="Text 27"/>
          <p:cNvSpPr/>
          <p:nvPr/>
        </p:nvSpPr>
        <p:spPr>
          <a:xfrm>
            <a:off x="640080" y="5175504"/>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9</a:t>
            </a:r>
            <a:endParaRPr lang="en-US" sz="1500" dirty="0"/>
          </a:p>
        </p:txBody>
      </p:sp>
      <p:sp>
        <p:nvSpPr>
          <p:cNvPr id="30" name="Text 28"/>
          <p:cNvSpPr/>
          <p:nvPr/>
        </p:nvSpPr>
        <p:spPr>
          <a:xfrm>
            <a:off x="1197864" y="517550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Nate Ament</a:t>
            </a:r>
            <a:endParaRPr lang="en-US" sz="1150" dirty="0"/>
          </a:p>
        </p:txBody>
      </p:sp>
      <p:sp>
        <p:nvSpPr>
          <p:cNvPr id="31" name="Shape 29"/>
          <p:cNvSpPr/>
          <p:nvPr/>
        </p:nvSpPr>
        <p:spPr>
          <a:xfrm>
            <a:off x="594360" y="5650992"/>
            <a:ext cx="3538728" cy="457200"/>
          </a:xfrm>
          <a:prstGeom prst="rect">
            <a:avLst/>
          </a:prstGeom>
          <a:solidFill>
            <a:srgbClr val="17171F"/>
          </a:solidFill>
          <a:ln w="12700">
            <a:solidFill>
              <a:srgbClr val="33333F"/>
            </a:solidFill>
            <a:prstDash val="solid"/>
          </a:ln>
        </p:spPr>
        <p:txBody>
          <a:bodyPr/>
          <a:lstStyle/>
          <a:p>
            <a:endParaRPr lang="en-US"/>
          </a:p>
        </p:txBody>
      </p:sp>
      <p:sp>
        <p:nvSpPr>
          <p:cNvPr id="32" name="Text 30"/>
          <p:cNvSpPr/>
          <p:nvPr/>
        </p:nvSpPr>
        <p:spPr>
          <a:xfrm>
            <a:off x="640080" y="565099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10</a:t>
            </a:r>
            <a:endParaRPr lang="en-US" sz="1500" dirty="0"/>
          </a:p>
        </p:txBody>
      </p:sp>
      <p:sp>
        <p:nvSpPr>
          <p:cNvPr id="33" name="Text 31"/>
          <p:cNvSpPr/>
          <p:nvPr/>
        </p:nvSpPr>
        <p:spPr>
          <a:xfrm>
            <a:off x="1197864" y="565099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Brayden Burries</a:t>
            </a:r>
            <a:endParaRPr lang="en-US" sz="1150" dirty="0"/>
          </a:p>
        </p:txBody>
      </p:sp>
      <p:sp>
        <p:nvSpPr>
          <p:cNvPr id="34" name="Shape 32"/>
          <p:cNvSpPr/>
          <p:nvPr/>
        </p:nvSpPr>
        <p:spPr>
          <a:xfrm>
            <a:off x="4315968" y="1371600"/>
            <a:ext cx="3538728" cy="457200"/>
          </a:xfrm>
          <a:prstGeom prst="rect">
            <a:avLst/>
          </a:prstGeom>
          <a:solidFill>
            <a:srgbClr val="17171F"/>
          </a:solidFill>
          <a:ln w="12700">
            <a:solidFill>
              <a:srgbClr val="33333F"/>
            </a:solidFill>
            <a:prstDash val="solid"/>
          </a:ln>
        </p:spPr>
        <p:txBody>
          <a:bodyPr/>
          <a:lstStyle/>
          <a:p>
            <a:endParaRPr lang="en-US"/>
          </a:p>
        </p:txBody>
      </p:sp>
      <p:sp>
        <p:nvSpPr>
          <p:cNvPr id="35" name="Text 33"/>
          <p:cNvSpPr/>
          <p:nvPr/>
        </p:nvSpPr>
        <p:spPr>
          <a:xfrm>
            <a:off x="4361688" y="1371600"/>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11</a:t>
            </a:r>
            <a:endParaRPr lang="en-US" sz="1500" dirty="0"/>
          </a:p>
        </p:txBody>
      </p:sp>
      <p:sp>
        <p:nvSpPr>
          <p:cNvPr id="36" name="Text 34"/>
          <p:cNvSpPr/>
          <p:nvPr/>
        </p:nvSpPr>
        <p:spPr>
          <a:xfrm>
            <a:off x="4919472" y="137160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Aday Mara</a:t>
            </a:r>
            <a:endParaRPr lang="en-US" sz="1150" dirty="0"/>
          </a:p>
        </p:txBody>
      </p:sp>
      <p:sp>
        <p:nvSpPr>
          <p:cNvPr id="37" name="Shape 35"/>
          <p:cNvSpPr/>
          <p:nvPr/>
        </p:nvSpPr>
        <p:spPr>
          <a:xfrm>
            <a:off x="4315968" y="1847088"/>
            <a:ext cx="3538728" cy="457200"/>
          </a:xfrm>
          <a:prstGeom prst="rect">
            <a:avLst/>
          </a:prstGeom>
          <a:solidFill>
            <a:srgbClr val="17171F"/>
          </a:solidFill>
          <a:ln w="12700">
            <a:solidFill>
              <a:srgbClr val="33333F"/>
            </a:solidFill>
            <a:prstDash val="solid"/>
          </a:ln>
        </p:spPr>
        <p:txBody>
          <a:bodyPr/>
          <a:lstStyle/>
          <a:p>
            <a:endParaRPr lang="en-US"/>
          </a:p>
        </p:txBody>
      </p:sp>
      <p:sp>
        <p:nvSpPr>
          <p:cNvPr id="38" name="Text 36"/>
          <p:cNvSpPr/>
          <p:nvPr/>
        </p:nvSpPr>
        <p:spPr>
          <a:xfrm>
            <a:off x="4361688" y="1847088"/>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12</a:t>
            </a:r>
            <a:endParaRPr lang="en-US" sz="1500" dirty="0"/>
          </a:p>
        </p:txBody>
      </p:sp>
      <p:sp>
        <p:nvSpPr>
          <p:cNvPr id="39" name="Text 37"/>
          <p:cNvSpPr/>
          <p:nvPr/>
        </p:nvSpPr>
        <p:spPr>
          <a:xfrm>
            <a:off x="4919472" y="184708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Morez Johnson Jr.</a:t>
            </a:r>
            <a:endParaRPr lang="en-US" sz="1150" dirty="0"/>
          </a:p>
        </p:txBody>
      </p:sp>
      <p:sp>
        <p:nvSpPr>
          <p:cNvPr id="40" name="Shape 38"/>
          <p:cNvSpPr/>
          <p:nvPr/>
        </p:nvSpPr>
        <p:spPr>
          <a:xfrm>
            <a:off x="4315968" y="2322576"/>
            <a:ext cx="3538728" cy="457200"/>
          </a:xfrm>
          <a:prstGeom prst="rect">
            <a:avLst/>
          </a:prstGeom>
          <a:solidFill>
            <a:srgbClr val="17171F"/>
          </a:solidFill>
          <a:ln w="12700">
            <a:solidFill>
              <a:srgbClr val="33333F"/>
            </a:solidFill>
            <a:prstDash val="solid"/>
          </a:ln>
        </p:spPr>
        <p:txBody>
          <a:bodyPr/>
          <a:lstStyle/>
          <a:p>
            <a:endParaRPr lang="en-US"/>
          </a:p>
        </p:txBody>
      </p:sp>
      <p:sp>
        <p:nvSpPr>
          <p:cNvPr id="41" name="Text 39"/>
          <p:cNvSpPr/>
          <p:nvPr/>
        </p:nvSpPr>
        <p:spPr>
          <a:xfrm>
            <a:off x="4361688" y="2322576"/>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13</a:t>
            </a:r>
            <a:endParaRPr lang="en-US" sz="1500" dirty="0"/>
          </a:p>
        </p:txBody>
      </p:sp>
      <p:sp>
        <p:nvSpPr>
          <p:cNvPr id="42" name="Text 40"/>
          <p:cNvSpPr/>
          <p:nvPr/>
        </p:nvSpPr>
        <p:spPr>
          <a:xfrm>
            <a:off x="4919472" y="232257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Karim Lopez</a:t>
            </a:r>
            <a:endParaRPr lang="en-US" sz="1150" dirty="0"/>
          </a:p>
        </p:txBody>
      </p:sp>
      <p:sp>
        <p:nvSpPr>
          <p:cNvPr id="43" name="Shape 41"/>
          <p:cNvSpPr/>
          <p:nvPr/>
        </p:nvSpPr>
        <p:spPr>
          <a:xfrm>
            <a:off x="4315968" y="2798064"/>
            <a:ext cx="3538728" cy="457200"/>
          </a:xfrm>
          <a:prstGeom prst="rect">
            <a:avLst/>
          </a:prstGeom>
          <a:solidFill>
            <a:srgbClr val="17171F"/>
          </a:solidFill>
          <a:ln w="12700">
            <a:solidFill>
              <a:srgbClr val="33333F"/>
            </a:solidFill>
            <a:prstDash val="solid"/>
          </a:ln>
        </p:spPr>
        <p:txBody>
          <a:bodyPr/>
          <a:lstStyle/>
          <a:p>
            <a:endParaRPr lang="en-US"/>
          </a:p>
        </p:txBody>
      </p:sp>
      <p:sp>
        <p:nvSpPr>
          <p:cNvPr id="44" name="Text 42"/>
          <p:cNvSpPr/>
          <p:nvPr/>
        </p:nvSpPr>
        <p:spPr>
          <a:xfrm>
            <a:off x="4361688" y="2798064"/>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14</a:t>
            </a:r>
            <a:endParaRPr lang="en-US" sz="1500" dirty="0"/>
          </a:p>
        </p:txBody>
      </p:sp>
      <p:sp>
        <p:nvSpPr>
          <p:cNvPr id="45" name="Text 43"/>
          <p:cNvSpPr/>
          <p:nvPr/>
        </p:nvSpPr>
        <p:spPr>
          <a:xfrm>
            <a:off x="4919472" y="279806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Hannes Steinbach</a:t>
            </a:r>
            <a:endParaRPr lang="en-US" sz="1150" dirty="0"/>
          </a:p>
        </p:txBody>
      </p:sp>
      <p:sp>
        <p:nvSpPr>
          <p:cNvPr id="46" name="Shape 44"/>
          <p:cNvSpPr/>
          <p:nvPr/>
        </p:nvSpPr>
        <p:spPr>
          <a:xfrm>
            <a:off x="4315968" y="3273552"/>
            <a:ext cx="3538728" cy="457200"/>
          </a:xfrm>
          <a:prstGeom prst="rect">
            <a:avLst/>
          </a:prstGeom>
          <a:solidFill>
            <a:srgbClr val="17171F"/>
          </a:solidFill>
          <a:ln w="12700">
            <a:solidFill>
              <a:srgbClr val="33333F"/>
            </a:solidFill>
            <a:prstDash val="solid"/>
          </a:ln>
        </p:spPr>
        <p:txBody>
          <a:bodyPr/>
          <a:lstStyle/>
          <a:p>
            <a:endParaRPr lang="en-US"/>
          </a:p>
        </p:txBody>
      </p:sp>
      <p:sp>
        <p:nvSpPr>
          <p:cNvPr id="47" name="Text 45"/>
          <p:cNvSpPr/>
          <p:nvPr/>
        </p:nvSpPr>
        <p:spPr>
          <a:xfrm>
            <a:off x="4361688" y="327355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15</a:t>
            </a:r>
            <a:endParaRPr lang="en-US" sz="1500" dirty="0"/>
          </a:p>
        </p:txBody>
      </p:sp>
      <p:sp>
        <p:nvSpPr>
          <p:cNvPr id="48" name="Text 46"/>
          <p:cNvSpPr/>
          <p:nvPr/>
        </p:nvSpPr>
        <p:spPr>
          <a:xfrm>
            <a:off x="4919472" y="327355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Yaxel Lendeborg</a:t>
            </a:r>
            <a:endParaRPr lang="en-US" sz="1150" dirty="0"/>
          </a:p>
        </p:txBody>
      </p:sp>
      <p:sp>
        <p:nvSpPr>
          <p:cNvPr id="49" name="Shape 47"/>
          <p:cNvSpPr/>
          <p:nvPr/>
        </p:nvSpPr>
        <p:spPr>
          <a:xfrm>
            <a:off x="4315968" y="3749040"/>
            <a:ext cx="3538728" cy="457200"/>
          </a:xfrm>
          <a:prstGeom prst="rect">
            <a:avLst/>
          </a:prstGeom>
          <a:solidFill>
            <a:srgbClr val="17171F"/>
          </a:solidFill>
          <a:ln w="12700">
            <a:solidFill>
              <a:srgbClr val="33333F"/>
            </a:solidFill>
            <a:prstDash val="solid"/>
          </a:ln>
        </p:spPr>
        <p:txBody>
          <a:bodyPr/>
          <a:lstStyle/>
          <a:p>
            <a:endParaRPr lang="en-US"/>
          </a:p>
        </p:txBody>
      </p:sp>
      <p:sp>
        <p:nvSpPr>
          <p:cNvPr id="50" name="Text 48"/>
          <p:cNvSpPr/>
          <p:nvPr/>
        </p:nvSpPr>
        <p:spPr>
          <a:xfrm>
            <a:off x="4361688" y="3749040"/>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16</a:t>
            </a:r>
            <a:endParaRPr lang="en-US" sz="1500" dirty="0"/>
          </a:p>
        </p:txBody>
      </p:sp>
      <p:sp>
        <p:nvSpPr>
          <p:cNvPr id="51" name="Text 49"/>
          <p:cNvSpPr/>
          <p:nvPr/>
        </p:nvSpPr>
        <p:spPr>
          <a:xfrm>
            <a:off x="4919472" y="374904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Christian Anderson</a:t>
            </a:r>
            <a:endParaRPr lang="en-US" sz="1150" dirty="0"/>
          </a:p>
        </p:txBody>
      </p:sp>
      <p:sp>
        <p:nvSpPr>
          <p:cNvPr id="52" name="Shape 50"/>
          <p:cNvSpPr/>
          <p:nvPr/>
        </p:nvSpPr>
        <p:spPr>
          <a:xfrm>
            <a:off x="4315968" y="4224528"/>
            <a:ext cx="3538728" cy="457200"/>
          </a:xfrm>
          <a:prstGeom prst="rect">
            <a:avLst/>
          </a:prstGeom>
          <a:solidFill>
            <a:srgbClr val="17171F"/>
          </a:solidFill>
          <a:ln w="12700">
            <a:solidFill>
              <a:srgbClr val="33333F"/>
            </a:solidFill>
            <a:prstDash val="solid"/>
          </a:ln>
        </p:spPr>
        <p:txBody>
          <a:bodyPr/>
          <a:lstStyle/>
          <a:p>
            <a:endParaRPr lang="en-US"/>
          </a:p>
        </p:txBody>
      </p:sp>
      <p:sp>
        <p:nvSpPr>
          <p:cNvPr id="53" name="Text 51"/>
          <p:cNvSpPr/>
          <p:nvPr/>
        </p:nvSpPr>
        <p:spPr>
          <a:xfrm>
            <a:off x="4361688" y="4224528"/>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17</a:t>
            </a:r>
            <a:endParaRPr lang="en-US" sz="1500" dirty="0"/>
          </a:p>
        </p:txBody>
      </p:sp>
      <p:sp>
        <p:nvSpPr>
          <p:cNvPr id="54" name="Text 52"/>
          <p:cNvSpPr/>
          <p:nvPr/>
        </p:nvSpPr>
        <p:spPr>
          <a:xfrm>
            <a:off x="4919472" y="422452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Bennett Stirtz</a:t>
            </a:r>
            <a:endParaRPr lang="en-US" sz="1150" dirty="0"/>
          </a:p>
        </p:txBody>
      </p:sp>
      <p:sp>
        <p:nvSpPr>
          <p:cNvPr id="55" name="Shape 53"/>
          <p:cNvSpPr/>
          <p:nvPr/>
        </p:nvSpPr>
        <p:spPr>
          <a:xfrm>
            <a:off x="4315968" y="4700016"/>
            <a:ext cx="3538728" cy="457200"/>
          </a:xfrm>
          <a:prstGeom prst="rect">
            <a:avLst/>
          </a:prstGeom>
          <a:solidFill>
            <a:srgbClr val="17171F"/>
          </a:solidFill>
          <a:ln w="12700">
            <a:solidFill>
              <a:srgbClr val="33333F"/>
            </a:solidFill>
            <a:prstDash val="solid"/>
          </a:ln>
        </p:spPr>
        <p:txBody>
          <a:bodyPr/>
          <a:lstStyle/>
          <a:p>
            <a:endParaRPr lang="en-US"/>
          </a:p>
        </p:txBody>
      </p:sp>
      <p:sp>
        <p:nvSpPr>
          <p:cNvPr id="56" name="Text 54"/>
          <p:cNvSpPr/>
          <p:nvPr/>
        </p:nvSpPr>
        <p:spPr>
          <a:xfrm>
            <a:off x="4361688" y="4700016"/>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18</a:t>
            </a:r>
            <a:endParaRPr lang="en-US" sz="1500" dirty="0"/>
          </a:p>
        </p:txBody>
      </p:sp>
      <p:sp>
        <p:nvSpPr>
          <p:cNvPr id="57" name="Text 55"/>
          <p:cNvSpPr/>
          <p:nvPr/>
        </p:nvSpPr>
        <p:spPr>
          <a:xfrm>
            <a:off x="4919472" y="470001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Cameron Carr</a:t>
            </a:r>
            <a:endParaRPr lang="en-US" sz="1150" dirty="0"/>
          </a:p>
        </p:txBody>
      </p:sp>
      <p:sp>
        <p:nvSpPr>
          <p:cNvPr id="58" name="Shape 56"/>
          <p:cNvSpPr/>
          <p:nvPr/>
        </p:nvSpPr>
        <p:spPr>
          <a:xfrm>
            <a:off x="4315968" y="5175504"/>
            <a:ext cx="3538728" cy="457200"/>
          </a:xfrm>
          <a:prstGeom prst="rect">
            <a:avLst/>
          </a:prstGeom>
          <a:solidFill>
            <a:srgbClr val="17171F"/>
          </a:solidFill>
          <a:ln w="12700">
            <a:solidFill>
              <a:srgbClr val="33333F"/>
            </a:solidFill>
            <a:prstDash val="solid"/>
          </a:ln>
        </p:spPr>
        <p:txBody>
          <a:bodyPr/>
          <a:lstStyle/>
          <a:p>
            <a:endParaRPr lang="en-US"/>
          </a:p>
        </p:txBody>
      </p:sp>
      <p:sp>
        <p:nvSpPr>
          <p:cNvPr id="59" name="Text 57"/>
          <p:cNvSpPr/>
          <p:nvPr/>
        </p:nvSpPr>
        <p:spPr>
          <a:xfrm>
            <a:off x="4361688" y="5175504"/>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19</a:t>
            </a:r>
            <a:endParaRPr lang="en-US" sz="1500" dirty="0"/>
          </a:p>
        </p:txBody>
      </p:sp>
      <p:sp>
        <p:nvSpPr>
          <p:cNvPr id="60" name="Text 58"/>
          <p:cNvSpPr/>
          <p:nvPr/>
        </p:nvSpPr>
        <p:spPr>
          <a:xfrm>
            <a:off x="4919472" y="517550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Allen Graves</a:t>
            </a:r>
            <a:endParaRPr lang="en-US" sz="1150" dirty="0"/>
          </a:p>
        </p:txBody>
      </p:sp>
      <p:sp>
        <p:nvSpPr>
          <p:cNvPr id="61" name="Shape 59"/>
          <p:cNvSpPr/>
          <p:nvPr/>
        </p:nvSpPr>
        <p:spPr>
          <a:xfrm>
            <a:off x="4315968" y="5650992"/>
            <a:ext cx="3538728" cy="457200"/>
          </a:xfrm>
          <a:prstGeom prst="rect">
            <a:avLst/>
          </a:prstGeom>
          <a:solidFill>
            <a:srgbClr val="17171F"/>
          </a:solidFill>
          <a:ln w="12700">
            <a:solidFill>
              <a:srgbClr val="33333F"/>
            </a:solidFill>
            <a:prstDash val="solid"/>
          </a:ln>
        </p:spPr>
        <p:txBody>
          <a:bodyPr/>
          <a:lstStyle/>
          <a:p>
            <a:endParaRPr lang="en-US"/>
          </a:p>
        </p:txBody>
      </p:sp>
      <p:sp>
        <p:nvSpPr>
          <p:cNvPr id="62" name="Text 60"/>
          <p:cNvSpPr/>
          <p:nvPr/>
        </p:nvSpPr>
        <p:spPr>
          <a:xfrm>
            <a:off x="4361688" y="565099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20</a:t>
            </a:r>
            <a:endParaRPr lang="en-US" sz="1500" dirty="0"/>
          </a:p>
        </p:txBody>
      </p:sp>
      <p:sp>
        <p:nvSpPr>
          <p:cNvPr id="63" name="Text 61"/>
          <p:cNvSpPr/>
          <p:nvPr/>
        </p:nvSpPr>
        <p:spPr>
          <a:xfrm>
            <a:off x="4919472" y="565099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Dailyn Swain</a:t>
            </a:r>
            <a:endParaRPr lang="en-US" sz="1150" dirty="0"/>
          </a:p>
        </p:txBody>
      </p:sp>
      <p:sp>
        <p:nvSpPr>
          <p:cNvPr id="64" name="Shape 62"/>
          <p:cNvSpPr/>
          <p:nvPr/>
        </p:nvSpPr>
        <p:spPr>
          <a:xfrm>
            <a:off x="8037576" y="1371600"/>
            <a:ext cx="3538728" cy="457200"/>
          </a:xfrm>
          <a:prstGeom prst="rect">
            <a:avLst/>
          </a:prstGeom>
          <a:solidFill>
            <a:srgbClr val="17171F"/>
          </a:solidFill>
          <a:ln w="12700">
            <a:solidFill>
              <a:srgbClr val="33333F"/>
            </a:solidFill>
            <a:prstDash val="solid"/>
          </a:ln>
        </p:spPr>
        <p:txBody>
          <a:bodyPr/>
          <a:lstStyle/>
          <a:p>
            <a:endParaRPr lang="en-US"/>
          </a:p>
        </p:txBody>
      </p:sp>
      <p:sp>
        <p:nvSpPr>
          <p:cNvPr id="65" name="Text 63"/>
          <p:cNvSpPr/>
          <p:nvPr/>
        </p:nvSpPr>
        <p:spPr>
          <a:xfrm>
            <a:off x="8083296" y="1371600"/>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21</a:t>
            </a:r>
            <a:endParaRPr lang="en-US" sz="1500" dirty="0"/>
          </a:p>
        </p:txBody>
      </p:sp>
      <p:sp>
        <p:nvSpPr>
          <p:cNvPr id="66" name="Text 64"/>
          <p:cNvSpPr/>
          <p:nvPr/>
        </p:nvSpPr>
        <p:spPr>
          <a:xfrm>
            <a:off x="8641080" y="137160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Labaron Philon Jr.</a:t>
            </a:r>
            <a:endParaRPr lang="en-US" sz="1150" dirty="0"/>
          </a:p>
        </p:txBody>
      </p:sp>
      <p:sp>
        <p:nvSpPr>
          <p:cNvPr id="67" name="Shape 65"/>
          <p:cNvSpPr/>
          <p:nvPr/>
        </p:nvSpPr>
        <p:spPr>
          <a:xfrm>
            <a:off x="8037576" y="1847088"/>
            <a:ext cx="3538728" cy="457200"/>
          </a:xfrm>
          <a:prstGeom prst="rect">
            <a:avLst/>
          </a:prstGeom>
          <a:solidFill>
            <a:srgbClr val="17171F"/>
          </a:solidFill>
          <a:ln w="12700">
            <a:solidFill>
              <a:srgbClr val="33333F"/>
            </a:solidFill>
            <a:prstDash val="solid"/>
          </a:ln>
        </p:spPr>
        <p:txBody>
          <a:bodyPr/>
          <a:lstStyle/>
          <a:p>
            <a:endParaRPr lang="en-US"/>
          </a:p>
        </p:txBody>
      </p:sp>
      <p:sp>
        <p:nvSpPr>
          <p:cNvPr id="68" name="Text 66"/>
          <p:cNvSpPr/>
          <p:nvPr/>
        </p:nvSpPr>
        <p:spPr>
          <a:xfrm>
            <a:off x="8083296" y="1847088"/>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22</a:t>
            </a:r>
            <a:endParaRPr lang="en-US" sz="1500" dirty="0"/>
          </a:p>
        </p:txBody>
      </p:sp>
      <p:sp>
        <p:nvSpPr>
          <p:cNvPr id="69" name="Text 67"/>
          <p:cNvSpPr/>
          <p:nvPr/>
        </p:nvSpPr>
        <p:spPr>
          <a:xfrm>
            <a:off x="8641080" y="184708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Ebuka Okorie</a:t>
            </a:r>
            <a:endParaRPr lang="en-US" sz="1150" dirty="0"/>
          </a:p>
        </p:txBody>
      </p:sp>
      <p:sp>
        <p:nvSpPr>
          <p:cNvPr id="70" name="Shape 68"/>
          <p:cNvSpPr/>
          <p:nvPr/>
        </p:nvSpPr>
        <p:spPr>
          <a:xfrm>
            <a:off x="8037576" y="2322576"/>
            <a:ext cx="3538728" cy="457200"/>
          </a:xfrm>
          <a:prstGeom prst="rect">
            <a:avLst/>
          </a:prstGeom>
          <a:solidFill>
            <a:srgbClr val="17171F"/>
          </a:solidFill>
          <a:ln w="12700">
            <a:solidFill>
              <a:srgbClr val="33333F"/>
            </a:solidFill>
            <a:prstDash val="solid"/>
          </a:ln>
        </p:spPr>
        <p:txBody>
          <a:bodyPr/>
          <a:lstStyle/>
          <a:p>
            <a:endParaRPr lang="en-US"/>
          </a:p>
        </p:txBody>
      </p:sp>
      <p:sp>
        <p:nvSpPr>
          <p:cNvPr id="71" name="Text 69"/>
          <p:cNvSpPr/>
          <p:nvPr/>
        </p:nvSpPr>
        <p:spPr>
          <a:xfrm>
            <a:off x="8083296" y="2322576"/>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23</a:t>
            </a:r>
            <a:endParaRPr lang="en-US" sz="1500" dirty="0"/>
          </a:p>
        </p:txBody>
      </p:sp>
      <p:sp>
        <p:nvSpPr>
          <p:cNvPr id="72" name="Text 70"/>
          <p:cNvSpPr/>
          <p:nvPr/>
        </p:nvSpPr>
        <p:spPr>
          <a:xfrm>
            <a:off x="8641080" y="232257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Chris Cenac Jr.</a:t>
            </a:r>
            <a:endParaRPr lang="en-US" sz="1150" dirty="0"/>
          </a:p>
        </p:txBody>
      </p:sp>
      <p:sp>
        <p:nvSpPr>
          <p:cNvPr id="73" name="Shape 71"/>
          <p:cNvSpPr/>
          <p:nvPr/>
        </p:nvSpPr>
        <p:spPr>
          <a:xfrm>
            <a:off x="8037576" y="2798064"/>
            <a:ext cx="3538728" cy="457200"/>
          </a:xfrm>
          <a:prstGeom prst="rect">
            <a:avLst/>
          </a:prstGeom>
          <a:solidFill>
            <a:srgbClr val="17171F"/>
          </a:solidFill>
          <a:ln w="12700">
            <a:solidFill>
              <a:srgbClr val="33333F"/>
            </a:solidFill>
            <a:prstDash val="solid"/>
          </a:ln>
        </p:spPr>
        <p:txBody>
          <a:bodyPr/>
          <a:lstStyle/>
          <a:p>
            <a:endParaRPr lang="en-US"/>
          </a:p>
        </p:txBody>
      </p:sp>
      <p:sp>
        <p:nvSpPr>
          <p:cNvPr id="74" name="Text 72"/>
          <p:cNvSpPr/>
          <p:nvPr/>
        </p:nvSpPr>
        <p:spPr>
          <a:xfrm>
            <a:off x="8083296" y="2798064"/>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24</a:t>
            </a:r>
            <a:endParaRPr lang="en-US" sz="1500" dirty="0"/>
          </a:p>
        </p:txBody>
      </p:sp>
      <p:sp>
        <p:nvSpPr>
          <p:cNvPr id="75" name="Text 73"/>
          <p:cNvSpPr/>
          <p:nvPr/>
        </p:nvSpPr>
        <p:spPr>
          <a:xfrm>
            <a:off x="8641080" y="279806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Henri Veesaar</a:t>
            </a:r>
            <a:endParaRPr lang="en-US" sz="1150" dirty="0"/>
          </a:p>
        </p:txBody>
      </p:sp>
      <p:sp>
        <p:nvSpPr>
          <p:cNvPr id="76" name="Shape 74"/>
          <p:cNvSpPr/>
          <p:nvPr/>
        </p:nvSpPr>
        <p:spPr>
          <a:xfrm>
            <a:off x="8037576" y="3273552"/>
            <a:ext cx="3538728" cy="457200"/>
          </a:xfrm>
          <a:prstGeom prst="rect">
            <a:avLst/>
          </a:prstGeom>
          <a:solidFill>
            <a:srgbClr val="17171F"/>
          </a:solidFill>
          <a:ln w="12700">
            <a:solidFill>
              <a:srgbClr val="33333F"/>
            </a:solidFill>
            <a:prstDash val="solid"/>
          </a:ln>
        </p:spPr>
        <p:txBody>
          <a:bodyPr/>
          <a:lstStyle/>
          <a:p>
            <a:endParaRPr lang="en-US"/>
          </a:p>
        </p:txBody>
      </p:sp>
      <p:sp>
        <p:nvSpPr>
          <p:cNvPr id="77" name="Text 75"/>
          <p:cNvSpPr/>
          <p:nvPr/>
        </p:nvSpPr>
        <p:spPr>
          <a:xfrm>
            <a:off x="8083296" y="327355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25</a:t>
            </a:r>
            <a:endParaRPr lang="en-US" sz="1500" dirty="0"/>
          </a:p>
        </p:txBody>
      </p:sp>
      <p:sp>
        <p:nvSpPr>
          <p:cNvPr id="78" name="Text 76"/>
          <p:cNvSpPr/>
          <p:nvPr/>
        </p:nvSpPr>
        <p:spPr>
          <a:xfrm>
            <a:off x="8641080" y="327355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Isaiah Evans</a:t>
            </a:r>
            <a:endParaRPr lang="en-US" sz="1150" dirty="0"/>
          </a:p>
        </p:txBody>
      </p:sp>
      <p:sp>
        <p:nvSpPr>
          <p:cNvPr id="79" name="Shape 77"/>
          <p:cNvSpPr/>
          <p:nvPr/>
        </p:nvSpPr>
        <p:spPr>
          <a:xfrm>
            <a:off x="8037576" y="3749040"/>
            <a:ext cx="3538728" cy="457200"/>
          </a:xfrm>
          <a:prstGeom prst="rect">
            <a:avLst/>
          </a:prstGeom>
          <a:solidFill>
            <a:srgbClr val="17171F"/>
          </a:solidFill>
          <a:ln w="12700">
            <a:solidFill>
              <a:srgbClr val="33333F"/>
            </a:solidFill>
            <a:prstDash val="solid"/>
          </a:ln>
        </p:spPr>
        <p:txBody>
          <a:bodyPr/>
          <a:lstStyle/>
          <a:p>
            <a:endParaRPr lang="en-US"/>
          </a:p>
        </p:txBody>
      </p:sp>
      <p:sp>
        <p:nvSpPr>
          <p:cNvPr id="80" name="Text 78"/>
          <p:cNvSpPr/>
          <p:nvPr/>
        </p:nvSpPr>
        <p:spPr>
          <a:xfrm>
            <a:off x="8083296" y="3749040"/>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26</a:t>
            </a:r>
            <a:endParaRPr lang="en-US" sz="1500" dirty="0"/>
          </a:p>
        </p:txBody>
      </p:sp>
      <p:sp>
        <p:nvSpPr>
          <p:cNvPr id="81" name="Text 79"/>
          <p:cNvSpPr/>
          <p:nvPr/>
        </p:nvSpPr>
        <p:spPr>
          <a:xfrm>
            <a:off x="8641080" y="3749040"/>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Koa Peat</a:t>
            </a:r>
            <a:endParaRPr lang="en-US" sz="1150" dirty="0"/>
          </a:p>
        </p:txBody>
      </p:sp>
      <p:sp>
        <p:nvSpPr>
          <p:cNvPr id="82" name="Shape 80"/>
          <p:cNvSpPr/>
          <p:nvPr/>
        </p:nvSpPr>
        <p:spPr>
          <a:xfrm>
            <a:off x="8037576" y="4224528"/>
            <a:ext cx="3538728" cy="457200"/>
          </a:xfrm>
          <a:prstGeom prst="rect">
            <a:avLst/>
          </a:prstGeom>
          <a:solidFill>
            <a:srgbClr val="17171F"/>
          </a:solidFill>
          <a:ln w="12700">
            <a:solidFill>
              <a:srgbClr val="33333F"/>
            </a:solidFill>
            <a:prstDash val="solid"/>
          </a:ln>
        </p:spPr>
        <p:txBody>
          <a:bodyPr/>
          <a:lstStyle/>
          <a:p>
            <a:endParaRPr lang="en-US"/>
          </a:p>
        </p:txBody>
      </p:sp>
      <p:sp>
        <p:nvSpPr>
          <p:cNvPr id="83" name="Text 81"/>
          <p:cNvSpPr/>
          <p:nvPr/>
        </p:nvSpPr>
        <p:spPr>
          <a:xfrm>
            <a:off x="8083296" y="4224528"/>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27</a:t>
            </a:r>
            <a:endParaRPr lang="en-US" sz="1500" dirty="0"/>
          </a:p>
        </p:txBody>
      </p:sp>
      <p:sp>
        <p:nvSpPr>
          <p:cNvPr id="84" name="Text 82"/>
          <p:cNvSpPr/>
          <p:nvPr/>
        </p:nvSpPr>
        <p:spPr>
          <a:xfrm>
            <a:off x="8641080" y="4224528"/>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Jayden Quaintance</a:t>
            </a:r>
            <a:endParaRPr lang="en-US" sz="1150" dirty="0"/>
          </a:p>
        </p:txBody>
      </p:sp>
      <p:sp>
        <p:nvSpPr>
          <p:cNvPr id="85" name="Shape 83"/>
          <p:cNvSpPr/>
          <p:nvPr/>
        </p:nvSpPr>
        <p:spPr>
          <a:xfrm>
            <a:off x="8037576" y="4700016"/>
            <a:ext cx="3538728" cy="457200"/>
          </a:xfrm>
          <a:prstGeom prst="rect">
            <a:avLst/>
          </a:prstGeom>
          <a:solidFill>
            <a:srgbClr val="17171F"/>
          </a:solidFill>
          <a:ln w="12700">
            <a:solidFill>
              <a:srgbClr val="33333F"/>
            </a:solidFill>
            <a:prstDash val="solid"/>
          </a:ln>
        </p:spPr>
        <p:txBody>
          <a:bodyPr/>
          <a:lstStyle/>
          <a:p>
            <a:endParaRPr lang="en-US"/>
          </a:p>
        </p:txBody>
      </p:sp>
      <p:sp>
        <p:nvSpPr>
          <p:cNvPr id="86" name="Text 84"/>
          <p:cNvSpPr/>
          <p:nvPr/>
        </p:nvSpPr>
        <p:spPr>
          <a:xfrm>
            <a:off x="8083296" y="4700016"/>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28</a:t>
            </a:r>
            <a:endParaRPr lang="en-US" sz="1500" dirty="0"/>
          </a:p>
        </p:txBody>
      </p:sp>
      <p:sp>
        <p:nvSpPr>
          <p:cNvPr id="87" name="Text 85"/>
          <p:cNvSpPr/>
          <p:nvPr/>
        </p:nvSpPr>
        <p:spPr>
          <a:xfrm>
            <a:off x="8641080" y="4700016"/>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Meleek Thomas</a:t>
            </a:r>
            <a:endParaRPr lang="en-US" sz="1150" dirty="0"/>
          </a:p>
        </p:txBody>
      </p:sp>
      <p:sp>
        <p:nvSpPr>
          <p:cNvPr id="88" name="Shape 86"/>
          <p:cNvSpPr/>
          <p:nvPr/>
        </p:nvSpPr>
        <p:spPr>
          <a:xfrm>
            <a:off x="8037576" y="5175504"/>
            <a:ext cx="3538728" cy="457200"/>
          </a:xfrm>
          <a:prstGeom prst="rect">
            <a:avLst/>
          </a:prstGeom>
          <a:solidFill>
            <a:srgbClr val="17171F"/>
          </a:solidFill>
          <a:ln w="12700">
            <a:solidFill>
              <a:srgbClr val="33333F"/>
            </a:solidFill>
            <a:prstDash val="solid"/>
          </a:ln>
        </p:spPr>
        <p:txBody>
          <a:bodyPr/>
          <a:lstStyle/>
          <a:p>
            <a:endParaRPr lang="en-US"/>
          </a:p>
        </p:txBody>
      </p:sp>
      <p:sp>
        <p:nvSpPr>
          <p:cNvPr id="89" name="Text 87"/>
          <p:cNvSpPr/>
          <p:nvPr/>
        </p:nvSpPr>
        <p:spPr>
          <a:xfrm>
            <a:off x="8083296" y="5175504"/>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29</a:t>
            </a:r>
            <a:endParaRPr lang="en-US" sz="1500" dirty="0"/>
          </a:p>
        </p:txBody>
      </p:sp>
      <p:sp>
        <p:nvSpPr>
          <p:cNvPr id="90" name="Text 88"/>
          <p:cNvSpPr/>
          <p:nvPr/>
        </p:nvSpPr>
        <p:spPr>
          <a:xfrm>
            <a:off x="8641080" y="5175504"/>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Tarris Reed Jr.</a:t>
            </a:r>
            <a:endParaRPr lang="en-US" sz="1150" dirty="0"/>
          </a:p>
        </p:txBody>
      </p:sp>
      <p:sp>
        <p:nvSpPr>
          <p:cNvPr id="91" name="Shape 89"/>
          <p:cNvSpPr/>
          <p:nvPr/>
        </p:nvSpPr>
        <p:spPr>
          <a:xfrm>
            <a:off x="8037576" y="5650992"/>
            <a:ext cx="3538728" cy="457200"/>
          </a:xfrm>
          <a:prstGeom prst="rect">
            <a:avLst/>
          </a:prstGeom>
          <a:solidFill>
            <a:srgbClr val="17171F"/>
          </a:solidFill>
          <a:ln w="12700">
            <a:solidFill>
              <a:srgbClr val="33333F"/>
            </a:solidFill>
            <a:prstDash val="solid"/>
          </a:ln>
        </p:spPr>
        <p:txBody>
          <a:bodyPr/>
          <a:lstStyle/>
          <a:p>
            <a:endParaRPr lang="en-US"/>
          </a:p>
        </p:txBody>
      </p:sp>
      <p:sp>
        <p:nvSpPr>
          <p:cNvPr id="92" name="Text 90"/>
          <p:cNvSpPr/>
          <p:nvPr/>
        </p:nvSpPr>
        <p:spPr>
          <a:xfrm>
            <a:off x="8083296" y="5650992"/>
            <a:ext cx="548640" cy="457200"/>
          </a:xfrm>
          <a:prstGeom prst="rect">
            <a:avLst/>
          </a:prstGeom>
          <a:noFill/>
          <a:ln/>
        </p:spPr>
        <p:txBody>
          <a:bodyPr wrap="square" lIns="0" tIns="0" rIns="0" bIns="0" rtlCol="0" anchor="ctr"/>
          <a:lstStyle/>
          <a:p>
            <a:pPr marL="0" indent="0" algn="ctr">
              <a:buNone/>
            </a:pPr>
            <a:r>
              <a:rPr lang="en-US" sz="1500" b="1" dirty="0">
                <a:solidFill>
                  <a:srgbClr val="6E6E7A"/>
                </a:solidFill>
                <a:latin typeface="Arial Black" pitchFamily="34" charset="0"/>
                <a:ea typeface="Arial Black" pitchFamily="34" charset="-122"/>
                <a:cs typeface="Arial Black" pitchFamily="34" charset="-120"/>
              </a:rPr>
              <a:t>30</a:t>
            </a:r>
            <a:endParaRPr lang="en-US" sz="1500" dirty="0"/>
          </a:p>
        </p:txBody>
      </p:sp>
      <p:sp>
        <p:nvSpPr>
          <p:cNvPr id="93" name="Text 91"/>
          <p:cNvSpPr/>
          <p:nvPr/>
        </p:nvSpPr>
        <p:spPr>
          <a:xfrm>
            <a:off x="8641080" y="5650992"/>
            <a:ext cx="2880360" cy="457200"/>
          </a:xfrm>
          <a:prstGeom prst="rect">
            <a:avLst/>
          </a:prstGeom>
          <a:noFill/>
          <a:ln/>
        </p:spPr>
        <p:txBody>
          <a:bodyPr wrap="square" lIns="0" tIns="0" rIns="0" bIns="0" rtlCol="0" anchor="ctr"/>
          <a:lstStyle/>
          <a:p>
            <a:pPr marL="0" indent="0">
              <a:buNone/>
            </a:pPr>
            <a:r>
              <a:rPr lang="en-US" sz="1150" b="1" dirty="0">
                <a:solidFill>
                  <a:srgbClr val="FFFFFF"/>
                </a:solidFill>
                <a:latin typeface="Arial" pitchFamily="34" charset="0"/>
                <a:ea typeface="Arial" pitchFamily="34" charset="-122"/>
                <a:cs typeface="Arial" pitchFamily="34" charset="-120"/>
              </a:rPr>
              <a:t>Sergio de Larrea</a:t>
            </a:r>
            <a:endParaRPr lang="en-US" sz="1150" dirty="0"/>
          </a:p>
        </p:txBody>
      </p:sp>
      <p:sp>
        <p:nvSpPr>
          <p:cNvPr id="94" name="Shape 92"/>
          <p:cNvSpPr/>
          <p:nvPr/>
        </p:nvSpPr>
        <p:spPr>
          <a:xfrm>
            <a:off x="594360" y="6455664"/>
            <a:ext cx="256032" cy="54864"/>
          </a:xfrm>
          <a:prstGeom prst="rect">
            <a:avLst/>
          </a:prstGeom>
          <a:solidFill>
            <a:srgbClr val="E8772E"/>
          </a:solidFill>
          <a:ln/>
        </p:spPr>
        <p:txBody>
          <a:bodyPr/>
          <a:lstStyle/>
          <a:p>
            <a:endParaRPr lang="en-US"/>
          </a:p>
        </p:txBody>
      </p:sp>
      <p:sp>
        <p:nvSpPr>
          <p:cNvPr id="95" name="Text 93"/>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96" name="Text 94"/>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11</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2">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MOCK DRAFT · BEST FIT</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Projected Lottery Fits: Picks 1–5</a:t>
            </a:r>
            <a:endParaRPr lang="en-US" sz="3000" dirty="0"/>
          </a:p>
        </p:txBody>
      </p:sp>
      <p:sp>
        <p:nvSpPr>
          <p:cNvPr id="4" name="Shape 2"/>
          <p:cNvSpPr/>
          <p:nvPr/>
        </p:nvSpPr>
        <p:spPr>
          <a:xfrm>
            <a:off x="594360" y="1463040"/>
            <a:ext cx="11002975" cy="841248"/>
          </a:xfrm>
          <a:prstGeom prst="rect">
            <a:avLst/>
          </a:prstGeom>
          <a:solidFill>
            <a:srgbClr val="17171F"/>
          </a:solidFill>
          <a:ln w="12700">
            <a:solidFill>
              <a:srgbClr val="33333F"/>
            </a:solidFill>
            <a:prstDash val="solid"/>
          </a:ln>
        </p:spPr>
        <p:txBody>
          <a:bodyPr/>
          <a:lstStyle/>
          <a:p>
            <a:endParaRPr lang="en-US"/>
          </a:p>
        </p:txBody>
      </p:sp>
      <p:sp>
        <p:nvSpPr>
          <p:cNvPr id="5" name="Shape 3"/>
          <p:cNvSpPr/>
          <p:nvPr/>
        </p:nvSpPr>
        <p:spPr>
          <a:xfrm>
            <a:off x="594360" y="1463040"/>
            <a:ext cx="914400" cy="841248"/>
          </a:xfrm>
          <a:prstGeom prst="rect">
            <a:avLst/>
          </a:prstGeom>
          <a:solidFill>
            <a:srgbClr val="E8772E"/>
          </a:solidFill>
          <a:ln/>
        </p:spPr>
        <p:txBody>
          <a:bodyPr/>
          <a:lstStyle/>
          <a:p>
            <a:endParaRPr lang="en-US"/>
          </a:p>
        </p:txBody>
      </p:sp>
      <p:sp>
        <p:nvSpPr>
          <p:cNvPr id="6" name="Text 4"/>
          <p:cNvSpPr/>
          <p:nvPr/>
        </p:nvSpPr>
        <p:spPr>
          <a:xfrm>
            <a:off x="594360" y="1508760"/>
            <a:ext cx="914400" cy="502920"/>
          </a:xfrm>
          <a:prstGeom prst="rect">
            <a:avLst/>
          </a:prstGeom>
          <a:noFill/>
          <a:ln/>
        </p:spPr>
        <p:txBody>
          <a:bodyPr wrap="square" lIns="0" tIns="0" rIns="0" bIns="0" rtlCol="0" anchor="ctr"/>
          <a:lstStyle/>
          <a:p>
            <a:pPr marL="0" indent="0" algn="ctr">
              <a:buNone/>
            </a:pPr>
            <a:r>
              <a:rPr lang="en-US" sz="3400" b="1" dirty="0">
                <a:solidFill>
                  <a:srgbClr val="0D0D11"/>
                </a:solidFill>
                <a:latin typeface="Arial Black" pitchFamily="34" charset="0"/>
                <a:ea typeface="Arial Black" pitchFamily="34" charset="-122"/>
                <a:cs typeface="Arial Black" pitchFamily="34" charset="-120"/>
              </a:rPr>
              <a:t>1</a:t>
            </a:r>
            <a:endParaRPr lang="en-US" sz="3400" dirty="0"/>
          </a:p>
        </p:txBody>
      </p:sp>
      <p:sp>
        <p:nvSpPr>
          <p:cNvPr id="7" name="Text 5"/>
          <p:cNvSpPr/>
          <p:nvPr/>
        </p:nvSpPr>
        <p:spPr>
          <a:xfrm>
            <a:off x="594360" y="2011680"/>
            <a:ext cx="914400" cy="274320"/>
          </a:xfrm>
          <a:prstGeom prst="rect">
            <a:avLst/>
          </a:prstGeom>
          <a:noFill/>
          <a:ln/>
        </p:spPr>
        <p:txBody>
          <a:bodyPr wrap="square" lIns="0" tIns="0" rIns="0" bIns="0" rtlCol="0" anchor="ctr"/>
          <a:lstStyle/>
          <a:p>
            <a:pPr marL="0" indent="0" algn="ctr">
              <a:buNone/>
            </a:pPr>
            <a:r>
              <a:rPr lang="en-US" sz="950" b="1" dirty="0">
                <a:solidFill>
                  <a:srgbClr val="0D0D11"/>
                </a:solidFill>
                <a:latin typeface="Arial Black" pitchFamily="34" charset="0"/>
                <a:ea typeface="Arial Black" pitchFamily="34" charset="-122"/>
                <a:cs typeface="Arial Black" pitchFamily="34" charset="-120"/>
              </a:rPr>
              <a:t>WIZARDS</a:t>
            </a:r>
            <a:endParaRPr lang="en-US" sz="950" dirty="0"/>
          </a:p>
        </p:txBody>
      </p:sp>
      <p:sp>
        <p:nvSpPr>
          <p:cNvPr id="8" name="Text 6"/>
          <p:cNvSpPr/>
          <p:nvPr/>
        </p:nvSpPr>
        <p:spPr>
          <a:xfrm>
            <a:off x="1737360" y="1572768"/>
            <a:ext cx="3657600" cy="621792"/>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AJ Dybantsa</a:t>
            </a:r>
            <a:endParaRPr lang="en-US" sz="1900" dirty="0"/>
          </a:p>
        </p:txBody>
      </p:sp>
      <p:sp>
        <p:nvSpPr>
          <p:cNvPr id="9" name="Text 7"/>
          <p:cNvSpPr/>
          <p:nvPr/>
        </p:nvSpPr>
        <p:spPr>
          <a:xfrm>
            <a:off x="5532120" y="1572768"/>
            <a:ext cx="5836615" cy="621792"/>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League-worst net rating needs a franchise jumbo creator — Dybantsa is the live No. 1.</a:t>
            </a:r>
            <a:endParaRPr lang="en-US" sz="1200" dirty="0"/>
          </a:p>
        </p:txBody>
      </p:sp>
      <p:sp>
        <p:nvSpPr>
          <p:cNvPr id="10" name="Shape 8"/>
          <p:cNvSpPr/>
          <p:nvPr/>
        </p:nvSpPr>
        <p:spPr>
          <a:xfrm>
            <a:off x="594360" y="2377440"/>
            <a:ext cx="11002975" cy="841248"/>
          </a:xfrm>
          <a:prstGeom prst="rect">
            <a:avLst/>
          </a:prstGeom>
          <a:solidFill>
            <a:srgbClr val="17171F"/>
          </a:solidFill>
          <a:ln w="12700">
            <a:solidFill>
              <a:srgbClr val="33333F"/>
            </a:solidFill>
            <a:prstDash val="solid"/>
          </a:ln>
        </p:spPr>
        <p:txBody>
          <a:bodyPr/>
          <a:lstStyle/>
          <a:p>
            <a:endParaRPr lang="en-US"/>
          </a:p>
        </p:txBody>
      </p:sp>
      <p:sp>
        <p:nvSpPr>
          <p:cNvPr id="11" name="Shape 9"/>
          <p:cNvSpPr/>
          <p:nvPr/>
        </p:nvSpPr>
        <p:spPr>
          <a:xfrm>
            <a:off x="594360" y="2377440"/>
            <a:ext cx="914400" cy="841248"/>
          </a:xfrm>
          <a:prstGeom prst="rect">
            <a:avLst/>
          </a:prstGeom>
          <a:solidFill>
            <a:srgbClr val="E8772E"/>
          </a:solidFill>
          <a:ln/>
        </p:spPr>
        <p:txBody>
          <a:bodyPr/>
          <a:lstStyle/>
          <a:p>
            <a:endParaRPr lang="en-US"/>
          </a:p>
        </p:txBody>
      </p:sp>
      <p:sp>
        <p:nvSpPr>
          <p:cNvPr id="12" name="Text 10"/>
          <p:cNvSpPr/>
          <p:nvPr/>
        </p:nvSpPr>
        <p:spPr>
          <a:xfrm>
            <a:off x="594360" y="2423160"/>
            <a:ext cx="914400" cy="502920"/>
          </a:xfrm>
          <a:prstGeom prst="rect">
            <a:avLst/>
          </a:prstGeom>
          <a:noFill/>
          <a:ln/>
        </p:spPr>
        <p:txBody>
          <a:bodyPr wrap="square" lIns="0" tIns="0" rIns="0" bIns="0" rtlCol="0" anchor="ctr"/>
          <a:lstStyle/>
          <a:p>
            <a:pPr marL="0" indent="0" algn="ctr">
              <a:buNone/>
            </a:pPr>
            <a:r>
              <a:rPr lang="en-US" sz="3400" b="1" dirty="0">
                <a:solidFill>
                  <a:srgbClr val="0D0D11"/>
                </a:solidFill>
                <a:latin typeface="Arial Black" pitchFamily="34" charset="0"/>
                <a:ea typeface="Arial Black" pitchFamily="34" charset="-122"/>
                <a:cs typeface="Arial Black" pitchFamily="34" charset="-120"/>
              </a:rPr>
              <a:t>2</a:t>
            </a:r>
            <a:endParaRPr lang="en-US" sz="3400" dirty="0"/>
          </a:p>
        </p:txBody>
      </p:sp>
      <p:sp>
        <p:nvSpPr>
          <p:cNvPr id="13" name="Text 11"/>
          <p:cNvSpPr/>
          <p:nvPr/>
        </p:nvSpPr>
        <p:spPr>
          <a:xfrm>
            <a:off x="594360" y="2926080"/>
            <a:ext cx="914400" cy="274320"/>
          </a:xfrm>
          <a:prstGeom prst="rect">
            <a:avLst/>
          </a:prstGeom>
          <a:noFill/>
          <a:ln/>
        </p:spPr>
        <p:txBody>
          <a:bodyPr wrap="square" lIns="0" tIns="0" rIns="0" bIns="0" rtlCol="0" anchor="ctr"/>
          <a:lstStyle/>
          <a:p>
            <a:pPr marL="0" indent="0" algn="ctr">
              <a:buNone/>
            </a:pPr>
            <a:r>
              <a:rPr lang="en-US" sz="950" b="1" dirty="0">
                <a:solidFill>
                  <a:srgbClr val="0D0D11"/>
                </a:solidFill>
                <a:latin typeface="Arial Black" pitchFamily="34" charset="0"/>
                <a:ea typeface="Arial Black" pitchFamily="34" charset="-122"/>
                <a:cs typeface="Arial Black" pitchFamily="34" charset="-120"/>
              </a:rPr>
              <a:t>JAZZ</a:t>
            </a:r>
            <a:endParaRPr lang="en-US" sz="950" dirty="0"/>
          </a:p>
        </p:txBody>
      </p:sp>
      <p:sp>
        <p:nvSpPr>
          <p:cNvPr id="14" name="Text 12"/>
          <p:cNvSpPr/>
          <p:nvPr/>
        </p:nvSpPr>
        <p:spPr>
          <a:xfrm>
            <a:off x="1737360" y="2487168"/>
            <a:ext cx="3657600" cy="621792"/>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Darryn Peterson</a:t>
            </a:r>
            <a:endParaRPr lang="en-US" sz="1900" dirty="0"/>
          </a:p>
        </p:txBody>
      </p:sp>
      <p:sp>
        <p:nvSpPr>
          <p:cNvPr id="15" name="Text 13"/>
          <p:cNvSpPr/>
          <p:nvPr/>
        </p:nvSpPr>
        <p:spPr>
          <a:xfrm>
            <a:off x="5532120" y="2487168"/>
            <a:ext cx="5836615" cy="621792"/>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Utah needs star talent over cosmetic repair; his lead-guard upside is the cleanest swing.</a:t>
            </a:r>
            <a:endParaRPr lang="en-US" sz="1200" dirty="0"/>
          </a:p>
        </p:txBody>
      </p:sp>
      <p:sp>
        <p:nvSpPr>
          <p:cNvPr id="16" name="Shape 14"/>
          <p:cNvSpPr/>
          <p:nvPr/>
        </p:nvSpPr>
        <p:spPr>
          <a:xfrm>
            <a:off x="594360" y="3291840"/>
            <a:ext cx="11002975" cy="841248"/>
          </a:xfrm>
          <a:prstGeom prst="rect">
            <a:avLst/>
          </a:prstGeom>
          <a:solidFill>
            <a:srgbClr val="17171F"/>
          </a:solidFill>
          <a:ln w="12700">
            <a:solidFill>
              <a:srgbClr val="33333F"/>
            </a:solidFill>
            <a:prstDash val="solid"/>
          </a:ln>
        </p:spPr>
        <p:txBody>
          <a:bodyPr/>
          <a:lstStyle/>
          <a:p>
            <a:endParaRPr lang="en-US"/>
          </a:p>
        </p:txBody>
      </p:sp>
      <p:sp>
        <p:nvSpPr>
          <p:cNvPr id="17" name="Shape 15"/>
          <p:cNvSpPr/>
          <p:nvPr/>
        </p:nvSpPr>
        <p:spPr>
          <a:xfrm>
            <a:off x="594360" y="3291840"/>
            <a:ext cx="914400" cy="841248"/>
          </a:xfrm>
          <a:prstGeom prst="rect">
            <a:avLst/>
          </a:prstGeom>
          <a:solidFill>
            <a:srgbClr val="E8772E"/>
          </a:solidFill>
          <a:ln/>
        </p:spPr>
        <p:txBody>
          <a:bodyPr/>
          <a:lstStyle/>
          <a:p>
            <a:endParaRPr lang="en-US"/>
          </a:p>
        </p:txBody>
      </p:sp>
      <p:sp>
        <p:nvSpPr>
          <p:cNvPr id="18" name="Text 16"/>
          <p:cNvSpPr/>
          <p:nvPr/>
        </p:nvSpPr>
        <p:spPr>
          <a:xfrm>
            <a:off x="594360" y="3337560"/>
            <a:ext cx="914400" cy="502920"/>
          </a:xfrm>
          <a:prstGeom prst="rect">
            <a:avLst/>
          </a:prstGeom>
          <a:noFill/>
          <a:ln/>
        </p:spPr>
        <p:txBody>
          <a:bodyPr wrap="square" lIns="0" tIns="0" rIns="0" bIns="0" rtlCol="0" anchor="ctr"/>
          <a:lstStyle/>
          <a:p>
            <a:pPr marL="0" indent="0" algn="ctr">
              <a:buNone/>
            </a:pPr>
            <a:r>
              <a:rPr lang="en-US" sz="3400" b="1" dirty="0">
                <a:solidFill>
                  <a:srgbClr val="0D0D11"/>
                </a:solidFill>
                <a:latin typeface="Arial Black" pitchFamily="34" charset="0"/>
                <a:ea typeface="Arial Black" pitchFamily="34" charset="-122"/>
                <a:cs typeface="Arial Black" pitchFamily="34" charset="-120"/>
              </a:rPr>
              <a:t>3</a:t>
            </a:r>
            <a:endParaRPr lang="en-US" sz="3400" dirty="0"/>
          </a:p>
        </p:txBody>
      </p:sp>
      <p:sp>
        <p:nvSpPr>
          <p:cNvPr id="19" name="Text 17"/>
          <p:cNvSpPr/>
          <p:nvPr/>
        </p:nvSpPr>
        <p:spPr>
          <a:xfrm>
            <a:off x="594360" y="3840480"/>
            <a:ext cx="914400" cy="274320"/>
          </a:xfrm>
          <a:prstGeom prst="rect">
            <a:avLst/>
          </a:prstGeom>
          <a:noFill/>
          <a:ln/>
        </p:spPr>
        <p:txBody>
          <a:bodyPr wrap="square" lIns="0" tIns="0" rIns="0" bIns="0" rtlCol="0" anchor="ctr"/>
          <a:lstStyle/>
          <a:p>
            <a:pPr marL="0" indent="0" algn="ctr">
              <a:buNone/>
            </a:pPr>
            <a:r>
              <a:rPr lang="en-US" sz="950" b="1" dirty="0">
                <a:solidFill>
                  <a:srgbClr val="0D0D11"/>
                </a:solidFill>
                <a:latin typeface="Arial Black" pitchFamily="34" charset="0"/>
                <a:ea typeface="Arial Black" pitchFamily="34" charset="-122"/>
                <a:cs typeface="Arial Black" pitchFamily="34" charset="-120"/>
              </a:rPr>
              <a:t>GRIZZLIES</a:t>
            </a:r>
            <a:endParaRPr lang="en-US" sz="950" dirty="0"/>
          </a:p>
        </p:txBody>
      </p:sp>
      <p:sp>
        <p:nvSpPr>
          <p:cNvPr id="20" name="Text 18"/>
          <p:cNvSpPr/>
          <p:nvPr/>
        </p:nvSpPr>
        <p:spPr>
          <a:xfrm>
            <a:off x="1737360" y="3401568"/>
            <a:ext cx="3657600" cy="621792"/>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Cameron Boozer</a:t>
            </a:r>
            <a:endParaRPr lang="en-US" sz="1900" dirty="0"/>
          </a:p>
        </p:txBody>
      </p:sp>
      <p:sp>
        <p:nvSpPr>
          <p:cNvPr id="21" name="Text 19"/>
          <p:cNvSpPr/>
          <p:nvPr/>
        </p:nvSpPr>
        <p:spPr>
          <a:xfrm>
            <a:off x="5532120" y="3401568"/>
            <a:ext cx="5836615" cy="621792"/>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A stabilizing, high-feel frontcourt star — the safest elite outcome in the class.</a:t>
            </a:r>
            <a:endParaRPr lang="en-US" sz="1200" dirty="0"/>
          </a:p>
        </p:txBody>
      </p:sp>
      <p:sp>
        <p:nvSpPr>
          <p:cNvPr id="22" name="Shape 20"/>
          <p:cNvSpPr/>
          <p:nvPr/>
        </p:nvSpPr>
        <p:spPr>
          <a:xfrm>
            <a:off x="594360" y="4206240"/>
            <a:ext cx="11002975" cy="841248"/>
          </a:xfrm>
          <a:prstGeom prst="rect">
            <a:avLst/>
          </a:prstGeom>
          <a:solidFill>
            <a:srgbClr val="17171F"/>
          </a:solidFill>
          <a:ln w="12700">
            <a:solidFill>
              <a:srgbClr val="33333F"/>
            </a:solidFill>
            <a:prstDash val="solid"/>
          </a:ln>
        </p:spPr>
        <p:txBody>
          <a:bodyPr/>
          <a:lstStyle/>
          <a:p>
            <a:endParaRPr lang="en-US"/>
          </a:p>
        </p:txBody>
      </p:sp>
      <p:sp>
        <p:nvSpPr>
          <p:cNvPr id="23" name="Shape 21"/>
          <p:cNvSpPr/>
          <p:nvPr/>
        </p:nvSpPr>
        <p:spPr>
          <a:xfrm>
            <a:off x="594360" y="4206240"/>
            <a:ext cx="914400" cy="841248"/>
          </a:xfrm>
          <a:prstGeom prst="rect">
            <a:avLst/>
          </a:prstGeom>
          <a:solidFill>
            <a:srgbClr val="E8772E"/>
          </a:solidFill>
          <a:ln/>
        </p:spPr>
        <p:txBody>
          <a:bodyPr/>
          <a:lstStyle/>
          <a:p>
            <a:endParaRPr lang="en-US"/>
          </a:p>
        </p:txBody>
      </p:sp>
      <p:sp>
        <p:nvSpPr>
          <p:cNvPr id="24" name="Text 22"/>
          <p:cNvSpPr/>
          <p:nvPr/>
        </p:nvSpPr>
        <p:spPr>
          <a:xfrm>
            <a:off x="594360" y="4251960"/>
            <a:ext cx="914400" cy="502920"/>
          </a:xfrm>
          <a:prstGeom prst="rect">
            <a:avLst/>
          </a:prstGeom>
          <a:noFill/>
          <a:ln/>
        </p:spPr>
        <p:txBody>
          <a:bodyPr wrap="square" lIns="0" tIns="0" rIns="0" bIns="0" rtlCol="0" anchor="ctr"/>
          <a:lstStyle/>
          <a:p>
            <a:pPr marL="0" indent="0" algn="ctr">
              <a:buNone/>
            </a:pPr>
            <a:r>
              <a:rPr lang="en-US" sz="3400" b="1" dirty="0">
                <a:solidFill>
                  <a:srgbClr val="0D0D11"/>
                </a:solidFill>
                <a:latin typeface="Arial Black" pitchFamily="34" charset="0"/>
                <a:ea typeface="Arial Black" pitchFamily="34" charset="-122"/>
                <a:cs typeface="Arial Black" pitchFamily="34" charset="-120"/>
              </a:rPr>
              <a:t>4</a:t>
            </a:r>
            <a:endParaRPr lang="en-US" sz="3400" dirty="0"/>
          </a:p>
        </p:txBody>
      </p:sp>
      <p:sp>
        <p:nvSpPr>
          <p:cNvPr id="25" name="Text 23"/>
          <p:cNvSpPr/>
          <p:nvPr/>
        </p:nvSpPr>
        <p:spPr>
          <a:xfrm>
            <a:off x="594360" y="4754880"/>
            <a:ext cx="914400" cy="274320"/>
          </a:xfrm>
          <a:prstGeom prst="rect">
            <a:avLst/>
          </a:prstGeom>
          <a:noFill/>
          <a:ln/>
        </p:spPr>
        <p:txBody>
          <a:bodyPr wrap="square" lIns="0" tIns="0" rIns="0" bIns="0" rtlCol="0" anchor="ctr"/>
          <a:lstStyle/>
          <a:p>
            <a:pPr marL="0" indent="0" algn="ctr">
              <a:buNone/>
            </a:pPr>
            <a:r>
              <a:rPr lang="en-US" sz="950" b="1" dirty="0">
                <a:solidFill>
                  <a:srgbClr val="0D0D11"/>
                </a:solidFill>
                <a:latin typeface="Arial Black" pitchFamily="34" charset="0"/>
                <a:ea typeface="Arial Black" pitchFamily="34" charset="-122"/>
                <a:cs typeface="Arial Black" pitchFamily="34" charset="-120"/>
              </a:rPr>
              <a:t>BULLS</a:t>
            </a:r>
            <a:endParaRPr lang="en-US" sz="950" dirty="0"/>
          </a:p>
        </p:txBody>
      </p:sp>
      <p:sp>
        <p:nvSpPr>
          <p:cNvPr id="26" name="Text 24"/>
          <p:cNvSpPr/>
          <p:nvPr/>
        </p:nvSpPr>
        <p:spPr>
          <a:xfrm>
            <a:off x="1737360" y="4315968"/>
            <a:ext cx="3657600" cy="621792"/>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Caleb Wilson</a:t>
            </a:r>
            <a:endParaRPr lang="en-US" sz="1900" dirty="0"/>
          </a:p>
        </p:txBody>
      </p:sp>
      <p:sp>
        <p:nvSpPr>
          <p:cNvPr id="27" name="Text 25"/>
          <p:cNvSpPr/>
          <p:nvPr/>
        </p:nvSpPr>
        <p:spPr>
          <a:xfrm>
            <a:off x="5532120" y="4315968"/>
            <a:ext cx="5836615" cy="621792"/>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Chicago needs direction and frontcourt upside; the highest-ceiling forward left.</a:t>
            </a:r>
            <a:endParaRPr lang="en-US" sz="1200" dirty="0"/>
          </a:p>
        </p:txBody>
      </p:sp>
      <p:sp>
        <p:nvSpPr>
          <p:cNvPr id="28" name="Shape 26"/>
          <p:cNvSpPr/>
          <p:nvPr/>
        </p:nvSpPr>
        <p:spPr>
          <a:xfrm>
            <a:off x="594360" y="5120640"/>
            <a:ext cx="11002975" cy="841248"/>
          </a:xfrm>
          <a:prstGeom prst="rect">
            <a:avLst/>
          </a:prstGeom>
          <a:solidFill>
            <a:srgbClr val="17171F"/>
          </a:solidFill>
          <a:ln w="12700">
            <a:solidFill>
              <a:srgbClr val="33333F"/>
            </a:solidFill>
            <a:prstDash val="solid"/>
          </a:ln>
        </p:spPr>
        <p:txBody>
          <a:bodyPr/>
          <a:lstStyle/>
          <a:p>
            <a:endParaRPr lang="en-US"/>
          </a:p>
        </p:txBody>
      </p:sp>
      <p:sp>
        <p:nvSpPr>
          <p:cNvPr id="29" name="Shape 27"/>
          <p:cNvSpPr/>
          <p:nvPr/>
        </p:nvSpPr>
        <p:spPr>
          <a:xfrm>
            <a:off x="594360" y="5120640"/>
            <a:ext cx="914400" cy="841248"/>
          </a:xfrm>
          <a:prstGeom prst="rect">
            <a:avLst/>
          </a:prstGeom>
          <a:solidFill>
            <a:srgbClr val="E8772E"/>
          </a:solidFill>
          <a:ln/>
        </p:spPr>
        <p:txBody>
          <a:bodyPr/>
          <a:lstStyle/>
          <a:p>
            <a:endParaRPr lang="en-US"/>
          </a:p>
        </p:txBody>
      </p:sp>
      <p:sp>
        <p:nvSpPr>
          <p:cNvPr id="30" name="Text 28"/>
          <p:cNvSpPr/>
          <p:nvPr/>
        </p:nvSpPr>
        <p:spPr>
          <a:xfrm>
            <a:off x="594360" y="5166360"/>
            <a:ext cx="914400" cy="502920"/>
          </a:xfrm>
          <a:prstGeom prst="rect">
            <a:avLst/>
          </a:prstGeom>
          <a:noFill/>
          <a:ln/>
        </p:spPr>
        <p:txBody>
          <a:bodyPr wrap="square" lIns="0" tIns="0" rIns="0" bIns="0" rtlCol="0" anchor="ctr"/>
          <a:lstStyle/>
          <a:p>
            <a:pPr marL="0" indent="0" algn="ctr">
              <a:buNone/>
            </a:pPr>
            <a:r>
              <a:rPr lang="en-US" sz="3400" b="1" dirty="0">
                <a:solidFill>
                  <a:srgbClr val="0D0D11"/>
                </a:solidFill>
                <a:latin typeface="Arial Black" pitchFamily="34" charset="0"/>
                <a:ea typeface="Arial Black" pitchFamily="34" charset="-122"/>
                <a:cs typeface="Arial Black" pitchFamily="34" charset="-120"/>
              </a:rPr>
              <a:t>5</a:t>
            </a:r>
            <a:endParaRPr lang="en-US" sz="3400" dirty="0"/>
          </a:p>
        </p:txBody>
      </p:sp>
      <p:sp>
        <p:nvSpPr>
          <p:cNvPr id="31" name="Text 29"/>
          <p:cNvSpPr/>
          <p:nvPr/>
        </p:nvSpPr>
        <p:spPr>
          <a:xfrm>
            <a:off x="594360" y="5669280"/>
            <a:ext cx="914400" cy="274320"/>
          </a:xfrm>
          <a:prstGeom prst="rect">
            <a:avLst/>
          </a:prstGeom>
          <a:noFill/>
          <a:ln/>
        </p:spPr>
        <p:txBody>
          <a:bodyPr wrap="square" lIns="0" tIns="0" rIns="0" bIns="0" rtlCol="0" anchor="ctr"/>
          <a:lstStyle/>
          <a:p>
            <a:pPr marL="0" indent="0" algn="ctr">
              <a:buNone/>
            </a:pPr>
            <a:r>
              <a:rPr lang="en-US" sz="950" b="1" dirty="0">
                <a:solidFill>
                  <a:srgbClr val="0D0D11"/>
                </a:solidFill>
                <a:latin typeface="Arial Black" pitchFamily="34" charset="0"/>
                <a:ea typeface="Arial Black" pitchFamily="34" charset="-122"/>
                <a:cs typeface="Arial Black" pitchFamily="34" charset="-120"/>
              </a:rPr>
              <a:t>CLIPPERS</a:t>
            </a:r>
            <a:endParaRPr lang="en-US" sz="950" dirty="0"/>
          </a:p>
        </p:txBody>
      </p:sp>
      <p:sp>
        <p:nvSpPr>
          <p:cNvPr id="32" name="Text 30"/>
          <p:cNvSpPr/>
          <p:nvPr/>
        </p:nvSpPr>
        <p:spPr>
          <a:xfrm>
            <a:off x="1737360" y="5230368"/>
            <a:ext cx="3657600" cy="621792"/>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Keaton Wagler</a:t>
            </a:r>
            <a:endParaRPr lang="en-US" sz="1900" dirty="0"/>
          </a:p>
        </p:txBody>
      </p:sp>
      <p:sp>
        <p:nvSpPr>
          <p:cNvPr id="33" name="Text 31"/>
          <p:cNvSpPr/>
          <p:nvPr/>
        </p:nvSpPr>
        <p:spPr>
          <a:xfrm>
            <a:off x="5532120" y="5230368"/>
            <a:ext cx="5836615" cy="621792"/>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Youth and offensive juice — a shot-making combo guard with starter-level upside.</a:t>
            </a:r>
            <a:endParaRPr lang="en-US" sz="1200" dirty="0"/>
          </a:p>
        </p:txBody>
      </p:sp>
      <p:sp>
        <p:nvSpPr>
          <p:cNvPr id="34" name="Shape 32"/>
          <p:cNvSpPr/>
          <p:nvPr/>
        </p:nvSpPr>
        <p:spPr>
          <a:xfrm>
            <a:off x="594360" y="6455664"/>
            <a:ext cx="256032" cy="54864"/>
          </a:xfrm>
          <a:prstGeom prst="rect">
            <a:avLst/>
          </a:prstGeom>
          <a:solidFill>
            <a:srgbClr val="E8772E"/>
          </a:solidFill>
          <a:ln/>
        </p:spPr>
        <p:txBody>
          <a:bodyPr/>
          <a:lstStyle/>
          <a:p>
            <a:endParaRPr lang="en-US"/>
          </a:p>
        </p:txBody>
      </p:sp>
      <p:sp>
        <p:nvSpPr>
          <p:cNvPr id="35" name="Text 33"/>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6" name="Text 34"/>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12</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WHERE THE LOTTERY PICKS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Team Needs at the Top</a:t>
            </a:r>
            <a:endParaRPr lang="en-US" sz="3000" dirty="0"/>
          </a:p>
        </p:txBody>
      </p:sp>
      <p:sp>
        <p:nvSpPr>
          <p:cNvPr id="4" name="Text 2"/>
          <p:cNvSpPr/>
          <p:nvPr/>
        </p:nvSpPr>
        <p:spPr>
          <a:xfrm>
            <a:off x="594360" y="1371600"/>
            <a:ext cx="1645920" cy="274320"/>
          </a:xfrm>
          <a:prstGeom prst="rect">
            <a:avLst/>
          </a:prstGeom>
          <a:noFill/>
          <a:ln/>
        </p:spPr>
        <p:txBody>
          <a:bodyPr wrap="square" lIns="0" tIns="0" rIns="0" bIns="0" rtlCol="0" anchor="ctr"/>
          <a:lstStyle/>
          <a:p>
            <a:pPr marL="0" indent="0">
              <a:buNone/>
            </a:pPr>
            <a:r>
              <a:rPr lang="en-US" sz="1050" kern="0" spc="100" dirty="0">
                <a:solidFill>
                  <a:srgbClr val="6E6E7A"/>
                </a:solidFill>
                <a:latin typeface="Arial Black" pitchFamily="34" charset="0"/>
                <a:ea typeface="Arial Black" pitchFamily="34" charset="-122"/>
                <a:cs typeface="Arial Black" pitchFamily="34" charset="-120"/>
              </a:rPr>
              <a:t>TEAM</a:t>
            </a:r>
            <a:endParaRPr lang="en-US" sz="1050" dirty="0"/>
          </a:p>
        </p:txBody>
      </p:sp>
      <p:sp>
        <p:nvSpPr>
          <p:cNvPr id="5" name="Text 3"/>
          <p:cNvSpPr/>
          <p:nvPr/>
        </p:nvSpPr>
        <p:spPr>
          <a:xfrm>
            <a:off x="2331720" y="1371600"/>
            <a:ext cx="1188720" cy="274320"/>
          </a:xfrm>
          <a:prstGeom prst="rect">
            <a:avLst/>
          </a:prstGeom>
          <a:noFill/>
          <a:ln/>
        </p:spPr>
        <p:txBody>
          <a:bodyPr wrap="square" lIns="0" tIns="0" rIns="0" bIns="0" rtlCol="0" anchor="ctr"/>
          <a:lstStyle/>
          <a:p>
            <a:pPr marL="0" indent="0">
              <a:buNone/>
            </a:pPr>
            <a:r>
              <a:rPr lang="en-US" sz="1050" kern="0" spc="100" dirty="0">
                <a:solidFill>
                  <a:srgbClr val="6E6E7A"/>
                </a:solidFill>
                <a:latin typeface="Arial Black" pitchFamily="34" charset="0"/>
                <a:ea typeface="Arial Black" pitchFamily="34" charset="-122"/>
                <a:cs typeface="Arial Black" pitchFamily="34" charset="-120"/>
              </a:rPr>
              <a:t>RECORD</a:t>
            </a:r>
            <a:endParaRPr lang="en-US" sz="1050" dirty="0"/>
          </a:p>
        </p:txBody>
      </p:sp>
      <p:sp>
        <p:nvSpPr>
          <p:cNvPr id="6" name="Text 4"/>
          <p:cNvSpPr/>
          <p:nvPr/>
        </p:nvSpPr>
        <p:spPr>
          <a:xfrm>
            <a:off x="3566160" y="1371600"/>
            <a:ext cx="1097280" cy="274320"/>
          </a:xfrm>
          <a:prstGeom prst="rect">
            <a:avLst/>
          </a:prstGeom>
          <a:noFill/>
          <a:ln/>
        </p:spPr>
        <p:txBody>
          <a:bodyPr wrap="square" lIns="0" tIns="0" rIns="0" bIns="0" rtlCol="0" anchor="ctr"/>
          <a:lstStyle/>
          <a:p>
            <a:pPr marL="0" indent="0">
              <a:buNone/>
            </a:pPr>
            <a:r>
              <a:rPr lang="en-US" sz="1050" kern="0" spc="100" dirty="0">
                <a:solidFill>
                  <a:srgbClr val="6E6E7A"/>
                </a:solidFill>
                <a:latin typeface="Arial Black" pitchFamily="34" charset="0"/>
                <a:ea typeface="Arial Black" pitchFamily="34" charset="-122"/>
                <a:cs typeface="Arial Black" pitchFamily="34" charset="-120"/>
              </a:rPr>
              <a:t>NET</a:t>
            </a:r>
            <a:endParaRPr lang="en-US" sz="1050" dirty="0"/>
          </a:p>
        </p:txBody>
      </p:sp>
      <p:sp>
        <p:nvSpPr>
          <p:cNvPr id="7" name="Text 5"/>
          <p:cNvSpPr/>
          <p:nvPr/>
        </p:nvSpPr>
        <p:spPr>
          <a:xfrm>
            <a:off x="4800600" y="1371600"/>
            <a:ext cx="5486400" cy="274320"/>
          </a:xfrm>
          <a:prstGeom prst="rect">
            <a:avLst/>
          </a:prstGeom>
          <a:noFill/>
          <a:ln/>
        </p:spPr>
        <p:txBody>
          <a:bodyPr wrap="square" lIns="0" tIns="0" rIns="0" bIns="0" rtlCol="0" anchor="ctr"/>
          <a:lstStyle/>
          <a:p>
            <a:pPr marL="0" indent="0">
              <a:buNone/>
            </a:pPr>
            <a:r>
              <a:rPr lang="en-US" sz="1050" kern="0" spc="100" dirty="0">
                <a:solidFill>
                  <a:srgbClr val="6E6E7A"/>
                </a:solidFill>
                <a:latin typeface="Arial Black" pitchFamily="34" charset="0"/>
                <a:ea typeface="Arial Black" pitchFamily="34" charset="-122"/>
                <a:cs typeface="Arial Black" pitchFamily="34" charset="-120"/>
              </a:rPr>
              <a:t>DRAFT FIT</a:t>
            </a:r>
            <a:endParaRPr lang="en-US" sz="1050" dirty="0"/>
          </a:p>
        </p:txBody>
      </p:sp>
      <p:sp>
        <p:nvSpPr>
          <p:cNvPr id="8" name="Shape 6"/>
          <p:cNvSpPr/>
          <p:nvPr/>
        </p:nvSpPr>
        <p:spPr>
          <a:xfrm>
            <a:off x="594360" y="1645920"/>
            <a:ext cx="11002975" cy="411480"/>
          </a:xfrm>
          <a:prstGeom prst="rect">
            <a:avLst/>
          </a:prstGeom>
          <a:solidFill>
            <a:srgbClr val="1B1B24"/>
          </a:solidFill>
          <a:ln w="9525">
            <a:solidFill>
              <a:srgbClr val="33333F"/>
            </a:solidFill>
            <a:prstDash val="solid"/>
          </a:ln>
        </p:spPr>
        <p:txBody>
          <a:bodyPr/>
          <a:lstStyle/>
          <a:p>
            <a:endParaRPr lang="en-US"/>
          </a:p>
        </p:txBody>
      </p:sp>
      <p:sp>
        <p:nvSpPr>
          <p:cNvPr id="9" name="Text 7"/>
          <p:cNvSpPr/>
          <p:nvPr/>
        </p:nvSpPr>
        <p:spPr>
          <a:xfrm>
            <a:off x="704088" y="1645920"/>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Wizards</a:t>
            </a:r>
            <a:endParaRPr lang="en-US" sz="1300" dirty="0"/>
          </a:p>
        </p:txBody>
      </p:sp>
      <p:sp>
        <p:nvSpPr>
          <p:cNvPr id="10" name="Text 8"/>
          <p:cNvSpPr/>
          <p:nvPr/>
        </p:nvSpPr>
        <p:spPr>
          <a:xfrm>
            <a:off x="2331720" y="1645920"/>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17–65</a:t>
            </a:r>
            <a:endParaRPr lang="en-US" sz="1200" dirty="0"/>
          </a:p>
        </p:txBody>
      </p:sp>
      <p:sp>
        <p:nvSpPr>
          <p:cNvPr id="11" name="Text 9"/>
          <p:cNvSpPr/>
          <p:nvPr/>
        </p:nvSpPr>
        <p:spPr>
          <a:xfrm>
            <a:off x="3566160" y="1645920"/>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-11.8</a:t>
            </a:r>
            <a:endParaRPr lang="en-US" sz="1250" dirty="0"/>
          </a:p>
        </p:txBody>
      </p:sp>
      <p:sp>
        <p:nvSpPr>
          <p:cNvPr id="12" name="Text 10"/>
          <p:cNvSpPr/>
          <p:nvPr/>
        </p:nvSpPr>
        <p:spPr>
          <a:xfrm>
            <a:off x="4800600" y="1645920"/>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Franchise creator / jumbo initiator</a:t>
            </a:r>
            <a:endParaRPr lang="en-US" sz="1150" dirty="0"/>
          </a:p>
        </p:txBody>
      </p:sp>
      <p:sp>
        <p:nvSpPr>
          <p:cNvPr id="13" name="Shape 11"/>
          <p:cNvSpPr/>
          <p:nvPr/>
        </p:nvSpPr>
        <p:spPr>
          <a:xfrm>
            <a:off x="594360" y="2093976"/>
            <a:ext cx="11002975" cy="411480"/>
          </a:xfrm>
          <a:prstGeom prst="rect">
            <a:avLst/>
          </a:prstGeom>
          <a:solidFill>
            <a:srgbClr val="17171F"/>
          </a:solidFill>
          <a:ln w="9525">
            <a:solidFill>
              <a:srgbClr val="33333F"/>
            </a:solidFill>
            <a:prstDash val="solid"/>
          </a:ln>
        </p:spPr>
        <p:txBody>
          <a:bodyPr/>
          <a:lstStyle/>
          <a:p>
            <a:endParaRPr lang="en-US"/>
          </a:p>
        </p:txBody>
      </p:sp>
      <p:sp>
        <p:nvSpPr>
          <p:cNvPr id="14" name="Text 12"/>
          <p:cNvSpPr/>
          <p:nvPr/>
        </p:nvSpPr>
        <p:spPr>
          <a:xfrm>
            <a:off x="704088" y="2093976"/>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Jazz</a:t>
            </a:r>
            <a:endParaRPr lang="en-US" sz="1300" dirty="0"/>
          </a:p>
        </p:txBody>
      </p:sp>
      <p:sp>
        <p:nvSpPr>
          <p:cNvPr id="15" name="Text 13"/>
          <p:cNvSpPr/>
          <p:nvPr/>
        </p:nvSpPr>
        <p:spPr>
          <a:xfrm>
            <a:off x="2331720" y="2093976"/>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22–60</a:t>
            </a:r>
            <a:endParaRPr lang="en-US" sz="1200" dirty="0"/>
          </a:p>
        </p:txBody>
      </p:sp>
      <p:sp>
        <p:nvSpPr>
          <p:cNvPr id="16" name="Text 14"/>
          <p:cNvSpPr/>
          <p:nvPr/>
        </p:nvSpPr>
        <p:spPr>
          <a:xfrm>
            <a:off x="3566160" y="2093976"/>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-8.2</a:t>
            </a:r>
            <a:endParaRPr lang="en-US" sz="1250" dirty="0"/>
          </a:p>
        </p:txBody>
      </p:sp>
      <p:sp>
        <p:nvSpPr>
          <p:cNvPr id="17" name="Text 15"/>
          <p:cNvSpPr/>
          <p:nvPr/>
        </p:nvSpPr>
        <p:spPr>
          <a:xfrm>
            <a:off x="4800600" y="2093976"/>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Rim protector or elite defensive forward</a:t>
            </a:r>
            <a:endParaRPr lang="en-US" sz="1150" dirty="0"/>
          </a:p>
        </p:txBody>
      </p:sp>
      <p:sp>
        <p:nvSpPr>
          <p:cNvPr id="18" name="Shape 16"/>
          <p:cNvSpPr/>
          <p:nvPr/>
        </p:nvSpPr>
        <p:spPr>
          <a:xfrm>
            <a:off x="594360" y="2542032"/>
            <a:ext cx="11002975" cy="411480"/>
          </a:xfrm>
          <a:prstGeom prst="rect">
            <a:avLst/>
          </a:prstGeom>
          <a:solidFill>
            <a:srgbClr val="1B1B24"/>
          </a:solidFill>
          <a:ln w="9525">
            <a:solidFill>
              <a:srgbClr val="33333F"/>
            </a:solidFill>
            <a:prstDash val="solid"/>
          </a:ln>
        </p:spPr>
        <p:txBody>
          <a:bodyPr/>
          <a:lstStyle/>
          <a:p>
            <a:endParaRPr lang="en-US"/>
          </a:p>
        </p:txBody>
      </p:sp>
      <p:sp>
        <p:nvSpPr>
          <p:cNvPr id="19" name="Text 17"/>
          <p:cNvSpPr/>
          <p:nvPr/>
        </p:nvSpPr>
        <p:spPr>
          <a:xfrm>
            <a:off x="704088" y="2542032"/>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Grizzlies</a:t>
            </a:r>
            <a:endParaRPr lang="en-US" sz="1300" dirty="0"/>
          </a:p>
        </p:txBody>
      </p:sp>
      <p:sp>
        <p:nvSpPr>
          <p:cNvPr id="20" name="Text 18"/>
          <p:cNvSpPr/>
          <p:nvPr/>
        </p:nvSpPr>
        <p:spPr>
          <a:xfrm>
            <a:off x="2331720" y="2542032"/>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25–57</a:t>
            </a:r>
            <a:endParaRPr lang="en-US" sz="1200" dirty="0"/>
          </a:p>
        </p:txBody>
      </p:sp>
      <p:sp>
        <p:nvSpPr>
          <p:cNvPr id="21" name="Text 19"/>
          <p:cNvSpPr/>
          <p:nvPr/>
        </p:nvSpPr>
        <p:spPr>
          <a:xfrm>
            <a:off x="3566160" y="2542032"/>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-5.9</a:t>
            </a:r>
            <a:endParaRPr lang="en-US" sz="1250" dirty="0"/>
          </a:p>
        </p:txBody>
      </p:sp>
      <p:sp>
        <p:nvSpPr>
          <p:cNvPr id="22" name="Text 20"/>
          <p:cNvSpPr/>
          <p:nvPr/>
        </p:nvSpPr>
        <p:spPr>
          <a:xfrm>
            <a:off x="4800600" y="2542032"/>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Stable ballhandler / versatile wing defender</a:t>
            </a:r>
            <a:endParaRPr lang="en-US" sz="1150" dirty="0"/>
          </a:p>
        </p:txBody>
      </p:sp>
      <p:sp>
        <p:nvSpPr>
          <p:cNvPr id="23" name="Shape 21"/>
          <p:cNvSpPr/>
          <p:nvPr/>
        </p:nvSpPr>
        <p:spPr>
          <a:xfrm>
            <a:off x="594360" y="2990088"/>
            <a:ext cx="11002975" cy="411480"/>
          </a:xfrm>
          <a:prstGeom prst="rect">
            <a:avLst/>
          </a:prstGeom>
          <a:solidFill>
            <a:srgbClr val="17171F"/>
          </a:solidFill>
          <a:ln w="9525">
            <a:solidFill>
              <a:srgbClr val="33333F"/>
            </a:solidFill>
            <a:prstDash val="solid"/>
          </a:ln>
        </p:spPr>
        <p:txBody>
          <a:bodyPr/>
          <a:lstStyle/>
          <a:p>
            <a:endParaRPr lang="en-US"/>
          </a:p>
        </p:txBody>
      </p:sp>
      <p:sp>
        <p:nvSpPr>
          <p:cNvPr id="24" name="Text 22"/>
          <p:cNvSpPr/>
          <p:nvPr/>
        </p:nvSpPr>
        <p:spPr>
          <a:xfrm>
            <a:off x="704088" y="2990088"/>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Bulls</a:t>
            </a:r>
            <a:endParaRPr lang="en-US" sz="1300" dirty="0"/>
          </a:p>
        </p:txBody>
      </p:sp>
      <p:sp>
        <p:nvSpPr>
          <p:cNvPr id="25" name="Text 23"/>
          <p:cNvSpPr/>
          <p:nvPr/>
        </p:nvSpPr>
        <p:spPr>
          <a:xfrm>
            <a:off x="2331720" y="2990088"/>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31–51</a:t>
            </a:r>
            <a:endParaRPr lang="en-US" sz="1200" dirty="0"/>
          </a:p>
        </p:txBody>
      </p:sp>
      <p:sp>
        <p:nvSpPr>
          <p:cNvPr id="26" name="Text 24"/>
          <p:cNvSpPr/>
          <p:nvPr/>
        </p:nvSpPr>
        <p:spPr>
          <a:xfrm>
            <a:off x="3566160" y="2990088"/>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-5.1</a:t>
            </a:r>
            <a:endParaRPr lang="en-US" sz="1250" dirty="0"/>
          </a:p>
        </p:txBody>
      </p:sp>
      <p:sp>
        <p:nvSpPr>
          <p:cNvPr id="27" name="Text 25"/>
          <p:cNvSpPr/>
          <p:nvPr/>
        </p:nvSpPr>
        <p:spPr>
          <a:xfrm>
            <a:off x="4800600" y="2990088"/>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Two-way lead guard or large defensive wing</a:t>
            </a:r>
            <a:endParaRPr lang="en-US" sz="1150" dirty="0"/>
          </a:p>
        </p:txBody>
      </p:sp>
      <p:sp>
        <p:nvSpPr>
          <p:cNvPr id="28" name="Shape 26"/>
          <p:cNvSpPr/>
          <p:nvPr/>
        </p:nvSpPr>
        <p:spPr>
          <a:xfrm>
            <a:off x="594360" y="3438144"/>
            <a:ext cx="11002975" cy="411480"/>
          </a:xfrm>
          <a:prstGeom prst="rect">
            <a:avLst/>
          </a:prstGeom>
          <a:solidFill>
            <a:srgbClr val="1B1B24"/>
          </a:solidFill>
          <a:ln w="9525">
            <a:solidFill>
              <a:srgbClr val="33333F"/>
            </a:solidFill>
            <a:prstDash val="solid"/>
          </a:ln>
        </p:spPr>
        <p:txBody>
          <a:bodyPr/>
          <a:lstStyle/>
          <a:p>
            <a:endParaRPr lang="en-US"/>
          </a:p>
        </p:txBody>
      </p:sp>
      <p:sp>
        <p:nvSpPr>
          <p:cNvPr id="29" name="Text 27"/>
          <p:cNvSpPr/>
          <p:nvPr/>
        </p:nvSpPr>
        <p:spPr>
          <a:xfrm>
            <a:off x="704088" y="3438144"/>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Clippers</a:t>
            </a:r>
            <a:endParaRPr lang="en-US" sz="1300" dirty="0"/>
          </a:p>
        </p:txBody>
      </p:sp>
      <p:sp>
        <p:nvSpPr>
          <p:cNvPr id="30" name="Text 28"/>
          <p:cNvSpPr/>
          <p:nvPr/>
        </p:nvSpPr>
        <p:spPr>
          <a:xfrm>
            <a:off x="2331720" y="3438144"/>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42–40</a:t>
            </a:r>
            <a:endParaRPr lang="en-US" sz="1200" dirty="0"/>
          </a:p>
        </p:txBody>
      </p:sp>
      <p:sp>
        <p:nvSpPr>
          <p:cNvPr id="31" name="Text 29"/>
          <p:cNvSpPr/>
          <p:nvPr/>
        </p:nvSpPr>
        <p:spPr>
          <a:xfrm>
            <a:off x="3566160" y="3438144"/>
            <a:ext cx="1097280" cy="411480"/>
          </a:xfrm>
          <a:prstGeom prst="rect">
            <a:avLst/>
          </a:prstGeom>
          <a:noFill/>
          <a:ln/>
        </p:spPr>
        <p:txBody>
          <a:bodyPr wrap="square" lIns="0" tIns="0" rIns="0" bIns="0" rtlCol="0" anchor="ctr"/>
          <a:lstStyle/>
          <a:p>
            <a:pPr marL="0" indent="0">
              <a:buNone/>
            </a:pPr>
            <a:r>
              <a:rPr lang="en-US" sz="1250" b="1" dirty="0">
                <a:solidFill>
                  <a:srgbClr val="F2A93B"/>
                </a:solidFill>
                <a:latin typeface="Arial Black" pitchFamily="34" charset="0"/>
                <a:ea typeface="Arial Black" pitchFamily="34" charset="-122"/>
                <a:cs typeface="Arial Black" pitchFamily="34" charset="-120"/>
              </a:rPr>
              <a:t>+1.1</a:t>
            </a:r>
            <a:endParaRPr lang="en-US" sz="1250" dirty="0"/>
          </a:p>
        </p:txBody>
      </p:sp>
      <p:sp>
        <p:nvSpPr>
          <p:cNvPr id="32" name="Text 30"/>
          <p:cNvSpPr/>
          <p:nvPr/>
        </p:nvSpPr>
        <p:spPr>
          <a:xfrm>
            <a:off x="4800600" y="3438144"/>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Young two-way wing / combo forward</a:t>
            </a:r>
            <a:endParaRPr lang="en-US" sz="1150" dirty="0"/>
          </a:p>
        </p:txBody>
      </p:sp>
      <p:sp>
        <p:nvSpPr>
          <p:cNvPr id="33" name="Shape 31"/>
          <p:cNvSpPr/>
          <p:nvPr/>
        </p:nvSpPr>
        <p:spPr>
          <a:xfrm>
            <a:off x="594360" y="3886200"/>
            <a:ext cx="11002975" cy="411480"/>
          </a:xfrm>
          <a:prstGeom prst="rect">
            <a:avLst/>
          </a:prstGeom>
          <a:solidFill>
            <a:srgbClr val="17171F"/>
          </a:solidFill>
          <a:ln w="9525">
            <a:solidFill>
              <a:srgbClr val="33333F"/>
            </a:solidFill>
            <a:prstDash val="solid"/>
          </a:ln>
        </p:spPr>
        <p:txBody>
          <a:bodyPr/>
          <a:lstStyle/>
          <a:p>
            <a:endParaRPr lang="en-US"/>
          </a:p>
        </p:txBody>
      </p:sp>
      <p:sp>
        <p:nvSpPr>
          <p:cNvPr id="34" name="Text 32"/>
          <p:cNvSpPr/>
          <p:nvPr/>
        </p:nvSpPr>
        <p:spPr>
          <a:xfrm>
            <a:off x="704088" y="3886200"/>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Nets</a:t>
            </a:r>
            <a:endParaRPr lang="en-US" sz="1300" dirty="0"/>
          </a:p>
        </p:txBody>
      </p:sp>
      <p:sp>
        <p:nvSpPr>
          <p:cNvPr id="35" name="Text 33"/>
          <p:cNvSpPr/>
          <p:nvPr/>
        </p:nvSpPr>
        <p:spPr>
          <a:xfrm>
            <a:off x="2331720" y="3886200"/>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20–62</a:t>
            </a:r>
            <a:endParaRPr lang="en-US" sz="1200" dirty="0"/>
          </a:p>
        </p:txBody>
      </p:sp>
      <p:sp>
        <p:nvSpPr>
          <p:cNvPr id="36" name="Text 34"/>
          <p:cNvSpPr/>
          <p:nvPr/>
        </p:nvSpPr>
        <p:spPr>
          <a:xfrm>
            <a:off x="3566160" y="3886200"/>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-10.3</a:t>
            </a:r>
            <a:endParaRPr lang="en-US" sz="1250" dirty="0"/>
          </a:p>
        </p:txBody>
      </p:sp>
      <p:sp>
        <p:nvSpPr>
          <p:cNvPr id="37" name="Text 35"/>
          <p:cNvSpPr/>
          <p:nvPr/>
        </p:nvSpPr>
        <p:spPr>
          <a:xfrm>
            <a:off x="4800600" y="3886200"/>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BPA star upside — lead ballhandler / jumbo creator</a:t>
            </a:r>
            <a:endParaRPr lang="en-US" sz="1150" dirty="0"/>
          </a:p>
        </p:txBody>
      </p:sp>
      <p:sp>
        <p:nvSpPr>
          <p:cNvPr id="38" name="Shape 36"/>
          <p:cNvSpPr/>
          <p:nvPr/>
        </p:nvSpPr>
        <p:spPr>
          <a:xfrm>
            <a:off x="594360" y="4334256"/>
            <a:ext cx="11002975" cy="411480"/>
          </a:xfrm>
          <a:prstGeom prst="rect">
            <a:avLst/>
          </a:prstGeom>
          <a:solidFill>
            <a:srgbClr val="1B1B24"/>
          </a:solidFill>
          <a:ln w="9525">
            <a:solidFill>
              <a:srgbClr val="33333F"/>
            </a:solidFill>
            <a:prstDash val="solid"/>
          </a:ln>
        </p:spPr>
        <p:txBody>
          <a:bodyPr/>
          <a:lstStyle/>
          <a:p>
            <a:endParaRPr lang="en-US"/>
          </a:p>
        </p:txBody>
      </p:sp>
      <p:sp>
        <p:nvSpPr>
          <p:cNvPr id="39" name="Text 37"/>
          <p:cNvSpPr/>
          <p:nvPr/>
        </p:nvSpPr>
        <p:spPr>
          <a:xfrm>
            <a:off x="704088" y="4334256"/>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Kings</a:t>
            </a:r>
            <a:endParaRPr lang="en-US" sz="1300" dirty="0"/>
          </a:p>
        </p:txBody>
      </p:sp>
      <p:sp>
        <p:nvSpPr>
          <p:cNvPr id="40" name="Text 38"/>
          <p:cNvSpPr/>
          <p:nvPr/>
        </p:nvSpPr>
        <p:spPr>
          <a:xfrm>
            <a:off x="2331720" y="4334256"/>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22–60</a:t>
            </a:r>
            <a:endParaRPr lang="en-US" sz="1200" dirty="0"/>
          </a:p>
        </p:txBody>
      </p:sp>
      <p:sp>
        <p:nvSpPr>
          <p:cNvPr id="41" name="Text 39"/>
          <p:cNvSpPr/>
          <p:nvPr/>
        </p:nvSpPr>
        <p:spPr>
          <a:xfrm>
            <a:off x="3566160" y="4334256"/>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-10.0</a:t>
            </a:r>
            <a:endParaRPr lang="en-US" sz="1250" dirty="0"/>
          </a:p>
        </p:txBody>
      </p:sp>
      <p:sp>
        <p:nvSpPr>
          <p:cNvPr id="42" name="Text 40"/>
          <p:cNvSpPr/>
          <p:nvPr/>
        </p:nvSpPr>
        <p:spPr>
          <a:xfrm>
            <a:off x="4800600" y="4334256"/>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Two-way engine or jumbo wing creator</a:t>
            </a:r>
            <a:endParaRPr lang="en-US" sz="1150" dirty="0"/>
          </a:p>
        </p:txBody>
      </p:sp>
      <p:sp>
        <p:nvSpPr>
          <p:cNvPr id="43" name="Shape 41"/>
          <p:cNvSpPr/>
          <p:nvPr/>
        </p:nvSpPr>
        <p:spPr>
          <a:xfrm>
            <a:off x="594360" y="4782312"/>
            <a:ext cx="11002975" cy="411480"/>
          </a:xfrm>
          <a:prstGeom prst="rect">
            <a:avLst/>
          </a:prstGeom>
          <a:solidFill>
            <a:srgbClr val="17171F"/>
          </a:solidFill>
          <a:ln w="9525">
            <a:solidFill>
              <a:srgbClr val="33333F"/>
            </a:solidFill>
            <a:prstDash val="solid"/>
          </a:ln>
        </p:spPr>
        <p:txBody>
          <a:bodyPr/>
          <a:lstStyle/>
          <a:p>
            <a:endParaRPr lang="en-US"/>
          </a:p>
        </p:txBody>
      </p:sp>
      <p:sp>
        <p:nvSpPr>
          <p:cNvPr id="44" name="Text 42"/>
          <p:cNvSpPr/>
          <p:nvPr/>
        </p:nvSpPr>
        <p:spPr>
          <a:xfrm>
            <a:off x="704088" y="4782312"/>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Hawks</a:t>
            </a:r>
            <a:endParaRPr lang="en-US" sz="1300" dirty="0"/>
          </a:p>
        </p:txBody>
      </p:sp>
      <p:sp>
        <p:nvSpPr>
          <p:cNvPr id="45" name="Text 43"/>
          <p:cNvSpPr/>
          <p:nvPr/>
        </p:nvSpPr>
        <p:spPr>
          <a:xfrm>
            <a:off x="2331720" y="4782312"/>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46–36</a:t>
            </a:r>
            <a:endParaRPr lang="en-US" sz="1200" dirty="0"/>
          </a:p>
        </p:txBody>
      </p:sp>
      <p:sp>
        <p:nvSpPr>
          <p:cNvPr id="46" name="Text 44"/>
          <p:cNvSpPr/>
          <p:nvPr/>
        </p:nvSpPr>
        <p:spPr>
          <a:xfrm>
            <a:off x="3566160" y="4782312"/>
            <a:ext cx="1097280" cy="411480"/>
          </a:xfrm>
          <a:prstGeom prst="rect">
            <a:avLst/>
          </a:prstGeom>
          <a:noFill/>
          <a:ln/>
        </p:spPr>
        <p:txBody>
          <a:bodyPr wrap="square" lIns="0" tIns="0" rIns="0" bIns="0" rtlCol="0" anchor="ctr"/>
          <a:lstStyle/>
          <a:p>
            <a:pPr marL="0" indent="0">
              <a:buNone/>
            </a:pPr>
            <a:r>
              <a:rPr lang="en-US" sz="1250" b="1" dirty="0">
                <a:solidFill>
                  <a:srgbClr val="5DBE74"/>
                </a:solidFill>
                <a:latin typeface="Arial Black" pitchFamily="34" charset="0"/>
                <a:ea typeface="Arial Black" pitchFamily="34" charset="-122"/>
                <a:cs typeface="Arial Black" pitchFamily="34" charset="-120"/>
              </a:rPr>
              <a:t>+2.4</a:t>
            </a:r>
            <a:endParaRPr lang="en-US" sz="1250" dirty="0"/>
          </a:p>
        </p:txBody>
      </p:sp>
      <p:sp>
        <p:nvSpPr>
          <p:cNvPr id="47" name="Text 45"/>
          <p:cNvSpPr/>
          <p:nvPr/>
        </p:nvSpPr>
        <p:spPr>
          <a:xfrm>
            <a:off x="4800600" y="4782312"/>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Long, switchable forward who hits open threes</a:t>
            </a:r>
            <a:endParaRPr lang="en-US" sz="1150" dirty="0"/>
          </a:p>
        </p:txBody>
      </p:sp>
      <p:sp>
        <p:nvSpPr>
          <p:cNvPr id="48" name="Shape 46"/>
          <p:cNvSpPr/>
          <p:nvPr/>
        </p:nvSpPr>
        <p:spPr>
          <a:xfrm>
            <a:off x="594360" y="5230368"/>
            <a:ext cx="11002975" cy="411480"/>
          </a:xfrm>
          <a:prstGeom prst="rect">
            <a:avLst/>
          </a:prstGeom>
          <a:solidFill>
            <a:srgbClr val="1B1B24"/>
          </a:solidFill>
          <a:ln w="9525">
            <a:solidFill>
              <a:srgbClr val="33333F"/>
            </a:solidFill>
            <a:prstDash val="solid"/>
          </a:ln>
        </p:spPr>
        <p:txBody>
          <a:bodyPr/>
          <a:lstStyle/>
          <a:p>
            <a:endParaRPr lang="en-US"/>
          </a:p>
        </p:txBody>
      </p:sp>
      <p:sp>
        <p:nvSpPr>
          <p:cNvPr id="49" name="Text 47"/>
          <p:cNvSpPr/>
          <p:nvPr/>
        </p:nvSpPr>
        <p:spPr>
          <a:xfrm>
            <a:off x="704088" y="5230368"/>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Mavericks</a:t>
            </a:r>
            <a:endParaRPr lang="en-US" sz="1300" dirty="0"/>
          </a:p>
        </p:txBody>
      </p:sp>
      <p:sp>
        <p:nvSpPr>
          <p:cNvPr id="50" name="Text 48"/>
          <p:cNvSpPr/>
          <p:nvPr/>
        </p:nvSpPr>
        <p:spPr>
          <a:xfrm>
            <a:off x="2331720" y="5230368"/>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26–56</a:t>
            </a:r>
            <a:endParaRPr lang="en-US" sz="1200" dirty="0"/>
          </a:p>
        </p:txBody>
      </p:sp>
      <p:sp>
        <p:nvSpPr>
          <p:cNvPr id="51" name="Text 49"/>
          <p:cNvSpPr/>
          <p:nvPr/>
        </p:nvSpPr>
        <p:spPr>
          <a:xfrm>
            <a:off x="3566160" y="5230368"/>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-5.4</a:t>
            </a:r>
            <a:endParaRPr lang="en-US" sz="1250" dirty="0"/>
          </a:p>
        </p:txBody>
      </p:sp>
      <p:sp>
        <p:nvSpPr>
          <p:cNvPr id="52" name="Text 50"/>
          <p:cNvSpPr/>
          <p:nvPr/>
        </p:nvSpPr>
        <p:spPr>
          <a:xfrm>
            <a:off x="4800600" y="5230368"/>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Lead guard / big-wing creator + perimeter stopper</a:t>
            </a:r>
            <a:endParaRPr lang="en-US" sz="1150" dirty="0"/>
          </a:p>
        </p:txBody>
      </p:sp>
      <p:sp>
        <p:nvSpPr>
          <p:cNvPr id="53" name="Shape 51"/>
          <p:cNvSpPr/>
          <p:nvPr/>
        </p:nvSpPr>
        <p:spPr>
          <a:xfrm>
            <a:off x="594360" y="5678424"/>
            <a:ext cx="11002975" cy="411480"/>
          </a:xfrm>
          <a:prstGeom prst="rect">
            <a:avLst/>
          </a:prstGeom>
          <a:solidFill>
            <a:srgbClr val="17171F"/>
          </a:solidFill>
          <a:ln w="9525">
            <a:solidFill>
              <a:srgbClr val="33333F"/>
            </a:solidFill>
            <a:prstDash val="solid"/>
          </a:ln>
        </p:spPr>
        <p:txBody>
          <a:bodyPr/>
          <a:lstStyle/>
          <a:p>
            <a:endParaRPr lang="en-US"/>
          </a:p>
        </p:txBody>
      </p:sp>
      <p:sp>
        <p:nvSpPr>
          <p:cNvPr id="54" name="Text 52"/>
          <p:cNvSpPr/>
          <p:nvPr/>
        </p:nvSpPr>
        <p:spPr>
          <a:xfrm>
            <a:off x="704088" y="5678424"/>
            <a:ext cx="1645920" cy="411480"/>
          </a:xfrm>
          <a:prstGeom prst="rect">
            <a:avLst/>
          </a:prstGeom>
          <a:noFill/>
          <a:ln/>
        </p:spPr>
        <p:txBody>
          <a:bodyPr wrap="square" lIns="0" tIns="0" rIns="0" bIns="0" rtlCol="0" anchor="ctr"/>
          <a:lstStyle/>
          <a:p>
            <a:pPr marL="0" indent="0">
              <a:buNone/>
            </a:pPr>
            <a:r>
              <a:rPr lang="en-US" sz="1300" b="1" dirty="0">
                <a:solidFill>
                  <a:srgbClr val="FFFFFF"/>
                </a:solidFill>
                <a:latin typeface="Arial Black" pitchFamily="34" charset="0"/>
                <a:ea typeface="Arial Black" pitchFamily="34" charset="-122"/>
                <a:cs typeface="Arial Black" pitchFamily="34" charset="-120"/>
              </a:rPr>
              <a:t>Bucks</a:t>
            </a:r>
            <a:endParaRPr lang="en-US" sz="1300" dirty="0"/>
          </a:p>
        </p:txBody>
      </p:sp>
      <p:sp>
        <p:nvSpPr>
          <p:cNvPr id="55" name="Text 53"/>
          <p:cNvSpPr/>
          <p:nvPr/>
        </p:nvSpPr>
        <p:spPr>
          <a:xfrm>
            <a:off x="2331720" y="5678424"/>
            <a:ext cx="1188720" cy="411480"/>
          </a:xfrm>
          <a:prstGeom prst="rect">
            <a:avLst/>
          </a:prstGeom>
          <a:noFill/>
          <a:ln/>
        </p:spPr>
        <p:txBody>
          <a:bodyPr wrap="square" lIns="0" tIns="0" rIns="0" bIns="0" rtlCol="0" anchor="ctr"/>
          <a:lstStyle/>
          <a:p>
            <a:pPr marL="0" indent="0">
              <a:buNone/>
            </a:pPr>
            <a:r>
              <a:rPr lang="en-US" sz="1200" dirty="0">
                <a:solidFill>
                  <a:srgbClr val="9C9CA8"/>
                </a:solidFill>
                <a:latin typeface="Arial" pitchFamily="34" charset="0"/>
                <a:ea typeface="Arial" pitchFamily="34" charset="-122"/>
                <a:cs typeface="Arial" pitchFamily="34" charset="-120"/>
              </a:rPr>
              <a:t>32–50</a:t>
            </a:r>
            <a:endParaRPr lang="en-US" sz="1200" dirty="0"/>
          </a:p>
        </p:txBody>
      </p:sp>
      <p:sp>
        <p:nvSpPr>
          <p:cNvPr id="56" name="Text 54"/>
          <p:cNvSpPr/>
          <p:nvPr/>
        </p:nvSpPr>
        <p:spPr>
          <a:xfrm>
            <a:off x="3566160" y="5678424"/>
            <a:ext cx="1097280" cy="411480"/>
          </a:xfrm>
          <a:prstGeom prst="rect">
            <a:avLst/>
          </a:prstGeom>
          <a:noFill/>
          <a:ln/>
        </p:spPr>
        <p:txBody>
          <a:bodyPr wrap="square" lIns="0" tIns="0" rIns="0" bIns="0" rtlCol="0" anchor="ctr"/>
          <a:lstStyle/>
          <a:p>
            <a:pPr marL="0" indent="0">
              <a:buNone/>
            </a:pPr>
            <a:r>
              <a:rPr lang="en-US" sz="1250" b="1" dirty="0">
                <a:solidFill>
                  <a:srgbClr val="E0604F"/>
                </a:solidFill>
                <a:latin typeface="Arial Black" pitchFamily="34" charset="0"/>
                <a:ea typeface="Arial Black" pitchFamily="34" charset="-122"/>
                <a:cs typeface="Arial Black" pitchFamily="34" charset="-120"/>
              </a:rPr>
              <a:t>-6.5</a:t>
            </a:r>
            <a:endParaRPr lang="en-US" sz="1250" dirty="0"/>
          </a:p>
        </p:txBody>
      </p:sp>
      <p:sp>
        <p:nvSpPr>
          <p:cNvPr id="57" name="Text 55"/>
          <p:cNvSpPr/>
          <p:nvPr/>
        </p:nvSpPr>
        <p:spPr>
          <a:xfrm>
            <a:off x="4800600" y="5678424"/>
            <a:ext cx="6659575" cy="411480"/>
          </a:xfrm>
          <a:prstGeom prst="rect">
            <a:avLst/>
          </a:prstGeom>
          <a:noFill/>
          <a:ln/>
        </p:spPr>
        <p:txBody>
          <a:bodyPr wrap="square" lIns="0" tIns="0" rIns="0" bIns="0" rtlCol="0" anchor="ctr"/>
          <a:lstStyle/>
          <a:p>
            <a:pPr marL="0" indent="0">
              <a:buNone/>
            </a:pPr>
            <a:r>
              <a:rPr lang="en-US" sz="1150" dirty="0">
                <a:solidFill>
                  <a:srgbClr val="D6D6DC"/>
                </a:solidFill>
                <a:latin typeface="Arial" pitchFamily="34" charset="0"/>
                <a:ea typeface="Arial" pitchFamily="34" charset="-122"/>
                <a:cs typeface="Arial" pitchFamily="34" charset="-120"/>
              </a:rPr>
              <a:t>Young, explosive perimeter defender / combo wing</a:t>
            </a:r>
            <a:endParaRPr lang="en-US" sz="1150" dirty="0"/>
          </a:p>
        </p:txBody>
      </p:sp>
      <p:sp>
        <p:nvSpPr>
          <p:cNvPr id="58" name="Shape 56"/>
          <p:cNvSpPr/>
          <p:nvPr/>
        </p:nvSpPr>
        <p:spPr>
          <a:xfrm>
            <a:off x="594360" y="6455664"/>
            <a:ext cx="256032" cy="54864"/>
          </a:xfrm>
          <a:prstGeom prst="rect">
            <a:avLst/>
          </a:prstGeom>
          <a:solidFill>
            <a:srgbClr val="E8772E"/>
          </a:solidFill>
          <a:ln/>
        </p:spPr>
        <p:txBody>
          <a:bodyPr/>
          <a:lstStyle/>
          <a:p>
            <a:endParaRPr lang="en-US"/>
          </a:p>
        </p:txBody>
      </p:sp>
      <p:sp>
        <p:nvSpPr>
          <p:cNvPr id="59" name="Text 57"/>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60" name="Text 58"/>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13</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THE 2025–26 LANDSCAPE</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How All 30 Teams Stack Up</a:t>
            </a:r>
            <a:endParaRPr lang="en-US" sz="3000" dirty="0"/>
          </a:p>
        </p:txBody>
      </p:sp>
      <p:sp>
        <p:nvSpPr>
          <p:cNvPr id="4" name="Shape 2"/>
          <p:cNvSpPr/>
          <p:nvPr/>
        </p:nvSpPr>
        <p:spPr>
          <a:xfrm>
            <a:off x="594360" y="1463040"/>
            <a:ext cx="11002975" cy="1097280"/>
          </a:xfrm>
          <a:prstGeom prst="rect">
            <a:avLst/>
          </a:prstGeom>
          <a:solidFill>
            <a:srgbClr val="17171F"/>
          </a:solidFill>
          <a:ln w="12700">
            <a:solidFill>
              <a:srgbClr val="33333F"/>
            </a:solidFill>
            <a:prstDash val="solid"/>
          </a:ln>
        </p:spPr>
        <p:txBody>
          <a:bodyPr/>
          <a:lstStyle/>
          <a:p>
            <a:endParaRPr lang="en-US"/>
          </a:p>
        </p:txBody>
      </p:sp>
      <p:sp>
        <p:nvSpPr>
          <p:cNvPr id="5" name="Shape 3"/>
          <p:cNvSpPr/>
          <p:nvPr/>
        </p:nvSpPr>
        <p:spPr>
          <a:xfrm>
            <a:off x="594360" y="1463040"/>
            <a:ext cx="128016" cy="1097280"/>
          </a:xfrm>
          <a:prstGeom prst="rect">
            <a:avLst/>
          </a:prstGeom>
          <a:solidFill>
            <a:srgbClr val="E8772E"/>
          </a:solidFill>
          <a:ln/>
        </p:spPr>
        <p:txBody>
          <a:bodyPr/>
          <a:lstStyle/>
          <a:p>
            <a:endParaRPr lang="en-US"/>
          </a:p>
        </p:txBody>
      </p:sp>
      <p:sp>
        <p:nvSpPr>
          <p:cNvPr id="6" name="Text 4"/>
          <p:cNvSpPr/>
          <p:nvPr/>
        </p:nvSpPr>
        <p:spPr>
          <a:xfrm>
            <a:off x="960120" y="1627632"/>
            <a:ext cx="3200400" cy="411480"/>
          </a:xfrm>
          <a:prstGeom prst="rect">
            <a:avLst/>
          </a:prstGeom>
          <a:noFill/>
          <a:ln/>
        </p:spPr>
        <p:txBody>
          <a:bodyPr wrap="square" lIns="0" tIns="0" rIns="0" bIns="0" rtlCol="0" anchor="ctr"/>
          <a:lstStyle/>
          <a:p>
            <a:pPr marL="0" indent="0">
              <a:buNone/>
            </a:pPr>
            <a:r>
              <a:rPr lang="en-US" sz="1700" b="1" dirty="0">
                <a:solidFill>
                  <a:srgbClr val="E8772E"/>
                </a:solidFill>
                <a:latin typeface="Arial Black" pitchFamily="34" charset="0"/>
                <a:ea typeface="Arial Black" pitchFamily="34" charset="-122"/>
                <a:cs typeface="Arial Black" pitchFamily="34" charset="-120"/>
              </a:rPr>
              <a:t>TRUE TOP TIER</a:t>
            </a:r>
            <a:endParaRPr lang="en-US" sz="1700" dirty="0"/>
          </a:p>
        </p:txBody>
      </p:sp>
      <p:sp>
        <p:nvSpPr>
          <p:cNvPr id="7" name="Text 5"/>
          <p:cNvSpPr/>
          <p:nvPr/>
        </p:nvSpPr>
        <p:spPr>
          <a:xfrm>
            <a:off x="960120" y="2066544"/>
            <a:ext cx="320040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Profiles strong enough to call real, not lucky.</a:t>
            </a:r>
            <a:endParaRPr lang="en-US" sz="1050" dirty="0"/>
          </a:p>
        </p:txBody>
      </p:sp>
      <p:sp>
        <p:nvSpPr>
          <p:cNvPr id="8" name="Text 6"/>
          <p:cNvSpPr/>
          <p:nvPr/>
        </p:nvSpPr>
        <p:spPr>
          <a:xfrm>
            <a:off x="4434840" y="1554480"/>
            <a:ext cx="6933895" cy="914400"/>
          </a:xfrm>
          <a:prstGeom prst="rect">
            <a:avLst/>
          </a:prstGeom>
          <a:noFill/>
          <a:ln/>
        </p:spPr>
        <p:txBody>
          <a:bodyPr wrap="square" lIns="0" tIns="0" rIns="0" bIns="0" rtlCol="0" anchor="ctr"/>
          <a:lstStyle/>
          <a:p>
            <a:pPr marL="0" indent="0">
              <a:buNone/>
            </a:pPr>
            <a:r>
              <a:rPr lang="en-US" sz="1350" b="1" dirty="0">
                <a:solidFill>
                  <a:srgbClr val="FFFFFF"/>
                </a:solidFill>
                <a:latin typeface="Arial Black" pitchFamily="34" charset="0"/>
                <a:ea typeface="Arial Black" pitchFamily="34" charset="-122"/>
                <a:cs typeface="Arial Black" pitchFamily="34" charset="-120"/>
              </a:rPr>
              <a:t>Thunder · Spurs · Pistons · Celtics · Knicks</a:t>
            </a:r>
            <a:endParaRPr lang="en-US" sz="1350" dirty="0"/>
          </a:p>
        </p:txBody>
      </p:sp>
      <p:sp>
        <p:nvSpPr>
          <p:cNvPr id="9" name="Shape 7"/>
          <p:cNvSpPr/>
          <p:nvPr/>
        </p:nvSpPr>
        <p:spPr>
          <a:xfrm>
            <a:off x="594360" y="2706624"/>
            <a:ext cx="11002975" cy="1097280"/>
          </a:xfrm>
          <a:prstGeom prst="rect">
            <a:avLst/>
          </a:prstGeom>
          <a:solidFill>
            <a:srgbClr val="17171F"/>
          </a:solidFill>
          <a:ln w="12700">
            <a:solidFill>
              <a:srgbClr val="33333F"/>
            </a:solidFill>
            <a:prstDash val="solid"/>
          </a:ln>
        </p:spPr>
        <p:txBody>
          <a:bodyPr/>
          <a:lstStyle/>
          <a:p>
            <a:endParaRPr lang="en-US"/>
          </a:p>
        </p:txBody>
      </p:sp>
      <p:sp>
        <p:nvSpPr>
          <p:cNvPr id="10" name="Shape 8"/>
          <p:cNvSpPr/>
          <p:nvPr/>
        </p:nvSpPr>
        <p:spPr>
          <a:xfrm>
            <a:off x="594360" y="2706624"/>
            <a:ext cx="128016" cy="1097280"/>
          </a:xfrm>
          <a:prstGeom prst="rect">
            <a:avLst/>
          </a:prstGeom>
          <a:solidFill>
            <a:srgbClr val="F2A93B"/>
          </a:solidFill>
          <a:ln/>
        </p:spPr>
        <p:txBody>
          <a:bodyPr/>
          <a:lstStyle/>
          <a:p>
            <a:endParaRPr lang="en-US"/>
          </a:p>
        </p:txBody>
      </p:sp>
      <p:sp>
        <p:nvSpPr>
          <p:cNvPr id="11" name="Text 9"/>
          <p:cNvSpPr/>
          <p:nvPr/>
        </p:nvSpPr>
        <p:spPr>
          <a:xfrm>
            <a:off x="960120" y="2871216"/>
            <a:ext cx="3200400" cy="411480"/>
          </a:xfrm>
          <a:prstGeom prst="rect">
            <a:avLst/>
          </a:prstGeom>
          <a:noFill/>
          <a:ln/>
        </p:spPr>
        <p:txBody>
          <a:bodyPr wrap="square" lIns="0" tIns="0" rIns="0" bIns="0" rtlCol="0" anchor="ctr"/>
          <a:lstStyle/>
          <a:p>
            <a:pPr marL="0" indent="0">
              <a:buNone/>
            </a:pPr>
            <a:r>
              <a:rPr lang="en-US" sz="1700" b="1" dirty="0">
                <a:solidFill>
                  <a:srgbClr val="F2A93B"/>
                </a:solidFill>
                <a:latin typeface="Arial Black" pitchFamily="34" charset="0"/>
                <a:ea typeface="Arial Black" pitchFamily="34" charset="-122"/>
                <a:cs typeface="Arial Black" pitchFamily="34" charset="-120"/>
              </a:rPr>
              <a:t>GOOD, ONE FLAW</a:t>
            </a:r>
            <a:endParaRPr lang="en-US" sz="1700" dirty="0"/>
          </a:p>
        </p:txBody>
      </p:sp>
      <p:sp>
        <p:nvSpPr>
          <p:cNvPr id="12" name="Text 10"/>
          <p:cNvSpPr/>
          <p:nvPr/>
        </p:nvSpPr>
        <p:spPr>
          <a:xfrm>
            <a:off x="960120" y="3310128"/>
            <a:ext cx="320040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A side of the ball lags just enough to expose them.</a:t>
            </a:r>
            <a:endParaRPr lang="en-US" sz="1050" dirty="0"/>
          </a:p>
        </p:txBody>
      </p:sp>
      <p:sp>
        <p:nvSpPr>
          <p:cNvPr id="13" name="Text 11"/>
          <p:cNvSpPr/>
          <p:nvPr/>
        </p:nvSpPr>
        <p:spPr>
          <a:xfrm>
            <a:off x="4434840" y="2798064"/>
            <a:ext cx="6933895" cy="914400"/>
          </a:xfrm>
          <a:prstGeom prst="rect">
            <a:avLst/>
          </a:prstGeom>
          <a:noFill/>
          <a:ln/>
        </p:spPr>
        <p:txBody>
          <a:bodyPr wrap="square" lIns="0" tIns="0" rIns="0" bIns="0" rtlCol="0" anchor="ctr"/>
          <a:lstStyle/>
          <a:p>
            <a:pPr marL="0" indent="0">
              <a:buNone/>
            </a:pPr>
            <a:r>
              <a:rPr lang="en-US" sz="1350" b="1" dirty="0">
                <a:solidFill>
                  <a:srgbClr val="FFFFFF"/>
                </a:solidFill>
                <a:latin typeface="Arial Black" pitchFamily="34" charset="0"/>
                <a:ea typeface="Arial Black" pitchFamily="34" charset="-122"/>
                <a:cs typeface="Arial Black" pitchFamily="34" charset="-120"/>
              </a:rPr>
              <a:t>Nuggets · Cavaliers · Rockets · Timberwolves · Lakers · Hornets</a:t>
            </a:r>
            <a:endParaRPr lang="en-US" sz="1350" dirty="0"/>
          </a:p>
        </p:txBody>
      </p:sp>
      <p:sp>
        <p:nvSpPr>
          <p:cNvPr id="14" name="Shape 12"/>
          <p:cNvSpPr/>
          <p:nvPr/>
        </p:nvSpPr>
        <p:spPr>
          <a:xfrm>
            <a:off x="594360" y="3950208"/>
            <a:ext cx="11002975" cy="1097280"/>
          </a:xfrm>
          <a:prstGeom prst="rect">
            <a:avLst/>
          </a:prstGeom>
          <a:solidFill>
            <a:srgbClr val="17171F"/>
          </a:solidFill>
          <a:ln w="12700">
            <a:solidFill>
              <a:srgbClr val="33333F"/>
            </a:solidFill>
            <a:prstDash val="solid"/>
          </a:ln>
        </p:spPr>
        <p:txBody>
          <a:bodyPr/>
          <a:lstStyle/>
          <a:p>
            <a:endParaRPr lang="en-US"/>
          </a:p>
        </p:txBody>
      </p:sp>
      <p:sp>
        <p:nvSpPr>
          <p:cNvPr id="15" name="Shape 13"/>
          <p:cNvSpPr/>
          <p:nvPr/>
        </p:nvSpPr>
        <p:spPr>
          <a:xfrm>
            <a:off x="594360" y="3950208"/>
            <a:ext cx="128016" cy="1097280"/>
          </a:xfrm>
          <a:prstGeom prst="rect">
            <a:avLst/>
          </a:prstGeom>
          <a:solidFill>
            <a:srgbClr val="B9912F"/>
          </a:solidFill>
          <a:ln/>
        </p:spPr>
        <p:txBody>
          <a:bodyPr/>
          <a:lstStyle/>
          <a:p>
            <a:endParaRPr lang="en-US"/>
          </a:p>
        </p:txBody>
      </p:sp>
      <p:sp>
        <p:nvSpPr>
          <p:cNvPr id="16" name="Text 14"/>
          <p:cNvSpPr/>
          <p:nvPr/>
        </p:nvSpPr>
        <p:spPr>
          <a:xfrm>
            <a:off x="960120" y="4114800"/>
            <a:ext cx="3200400" cy="411480"/>
          </a:xfrm>
          <a:prstGeom prst="rect">
            <a:avLst/>
          </a:prstGeom>
          <a:noFill/>
          <a:ln/>
        </p:spPr>
        <p:txBody>
          <a:bodyPr wrap="square" lIns="0" tIns="0" rIns="0" bIns="0" rtlCol="0" anchor="ctr"/>
          <a:lstStyle/>
          <a:p>
            <a:pPr marL="0" indent="0">
              <a:buNone/>
            </a:pPr>
            <a:r>
              <a:rPr lang="en-US" sz="1700" b="1" dirty="0">
                <a:solidFill>
                  <a:srgbClr val="B9912F"/>
                </a:solidFill>
                <a:latin typeface="Arial Black" pitchFamily="34" charset="0"/>
                <a:ea typeface="Arial Black" pitchFamily="34" charset="-122"/>
                <a:cs typeface="Arial Black" pitchFamily="34" charset="-120"/>
              </a:rPr>
              <a:t>THE MUSHY MIDDLE</a:t>
            </a:r>
            <a:endParaRPr lang="en-US" sz="1700" dirty="0"/>
          </a:p>
        </p:txBody>
      </p:sp>
      <p:sp>
        <p:nvSpPr>
          <p:cNvPr id="17" name="Text 15"/>
          <p:cNvSpPr/>
          <p:nvPr/>
        </p:nvSpPr>
        <p:spPr>
          <a:xfrm>
            <a:off x="960120" y="4553712"/>
            <a:ext cx="320040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Competent, but not clean enough to scare anyone.</a:t>
            </a:r>
            <a:endParaRPr lang="en-US" sz="1050" dirty="0"/>
          </a:p>
        </p:txBody>
      </p:sp>
      <p:sp>
        <p:nvSpPr>
          <p:cNvPr id="18" name="Text 16"/>
          <p:cNvSpPr/>
          <p:nvPr/>
        </p:nvSpPr>
        <p:spPr>
          <a:xfrm>
            <a:off x="4434840" y="4041648"/>
            <a:ext cx="6933895" cy="914400"/>
          </a:xfrm>
          <a:prstGeom prst="rect">
            <a:avLst/>
          </a:prstGeom>
          <a:noFill/>
          <a:ln/>
        </p:spPr>
        <p:txBody>
          <a:bodyPr wrap="square" lIns="0" tIns="0" rIns="0" bIns="0" rtlCol="0" anchor="ctr"/>
          <a:lstStyle/>
          <a:p>
            <a:pPr marL="0" indent="0">
              <a:buNone/>
            </a:pPr>
            <a:r>
              <a:rPr lang="en-US" sz="1350" b="1" dirty="0">
                <a:solidFill>
                  <a:srgbClr val="FFFFFF"/>
                </a:solidFill>
                <a:latin typeface="Arial Black" pitchFamily="34" charset="0"/>
                <a:ea typeface="Arial Black" pitchFamily="34" charset="-122"/>
                <a:cs typeface="Arial Black" pitchFamily="34" charset="-120"/>
              </a:rPr>
              <a:t>Hawks · Raptors · Heat · Suns · Clippers · Magic · 76ers · Blazers · Warriors</a:t>
            </a:r>
            <a:endParaRPr lang="en-US" sz="1350" dirty="0"/>
          </a:p>
        </p:txBody>
      </p:sp>
      <p:sp>
        <p:nvSpPr>
          <p:cNvPr id="19" name="Shape 17"/>
          <p:cNvSpPr/>
          <p:nvPr/>
        </p:nvSpPr>
        <p:spPr>
          <a:xfrm>
            <a:off x="594360" y="5193792"/>
            <a:ext cx="11002975" cy="1097280"/>
          </a:xfrm>
          <a:prstGeom prst="rect">
            <a:avLst/>
          </a:prstGeom>
          <a:solidFill>
            <a:srgbClr val="17171F"/>
          </a:solidFill>
          <a:ln w="12700">
            <a:solidFill>
              <a:srgbClr val="33333F"/>
            </a:solidFill>
            <a:prstDash val="solid"/>
          </a:ln>
        </p:spPr>
        <p:txBody>
          <a:bodyPr/>
          <a:lstStyle/>
          <a:p>
            <a:endParaRPr lang="en-US"/>
          </a:p>
        </p:txBody>
      </p:sp>
      <p:sp>
        <p:nvSpPr>
          <p:cNvPr id="20" name="Shape 18"/>
          <p:cNvSpPr/>
          <p:nvPr/>
        </p:nvSpPr>
        <p:spPr>
          <a:xfrm>
            <a:off x="594360" y="5193792"/>
            <a:ext cx="128016" cy="1097280"/>
          </a:xfrm>
          <a:prstGeom prst="rect">
            <a:avLst/>
          </a:prstGeom>
          <a:solidFill>
            <a:srgbClr val="7E6A45"/>
          </a:solidFill>
          <a:ln/>
        </p:spPr>
        <p:txBody>
          <a:bodyPr/>
          <a:lstStyle/>
          <a:p>
            <a:endParaRPr lang="en-US"/>
          </a:p>
        </p:txBody>
      </p:sp>
      <p:sp>
        <p:nvSpPr>
          <p:cNvPr id="21" name="Text 19"/>
          <p:cNvSpPr/>
          <p:nvPr/>
        </p:nvSpPr>
        <p:spPr>
          <a:xfrm>
            <a:off x="960120" y="5358384"/>
            <a:ext cx="3200400" cy="411480"/>
          </a:xfrm>
          <a:prstGeom prst="rect">
            <a:avLst/>
          </a:prstGeom>
          <a:noFill/>
          <a:ln/>
        </p:spPr>
        <p:txBody>
          <a:bodyPr wrap="square" lIns="0" tIns="0" rIns="0" bIns="0" rtlCol="0" anchor="ctr"/>
          <a:lstStyle/>
          <a:p>
            <a:pPr marL="0" indent="0">
              <a:buNone/>
            </a:pPr>
            <a:r>
              <a:rPr lang="en-US" sz="1700" b="1" dirty="0">
                <a:solidFill>
                  <a:srgbClr val="7E6A45"/>
                </a:solidFill>
                <a:latin typeface="Arial Black" pitchFamily="34" charset="0"/>
                <a:ea typeface="Arial Black" pitchFamily="34" charset="-122"/>
                <a:cs typeface="Arial Black" pitchFamily="34" charset="-120"/>
              </a:rPr>
              <a:t>REBUILD TERRITORY</a:t>
            </a:r>
            <a:endParaRPr lang="en-US" sz="1700" dirty="0"/>
          </a:p>
        </p:txBody>
      </p:sp>
      <p:sp>
        <p:nvSpPr>
          <p:cNvPr id="22" name="Text 20"/>
          <p:cNvSpPr/>
          <p:nvPr/>
        </p:nvSpPr>
        <p:spPr>
          <a:xfrm>
            <a:off x="960120" y="5797296"/>
            <a:ext cx="320040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Different flavors of broken — weak D, thin creation.</a:t>
            </a:r>
            <a:endParaRPr lang="en-US" sz="1050" dirty="0"/>
          </a:p>
        </p:txBody>
      </p:sp>
      <p:sp>
        <p:nvSpPr>
          <p:cNvPr id="23" name="Text 21"/>
          <p:cNvSpPr/>
          <p:nvPr/>
        </p:nvSpPr>
        <p:spPr>
          <a:xfrm>
            <a:off x="4434840" y="5285232"/>
            <a:ext cx="6933895" cy="914400"/>
          </a:xfrm>
          <a:prstGeom prst="rect">
            <a:avLst/>
          </a:prstGeom>
          <a:noFill/>
          <a:ln/>
        </p:spPr>
        <p:txBody>
          <a:bodyPr wrap="square" lIns="0" tIns="0" rIns="0" bIns="0" rtlCol="0" anchor="ctr"/>
          <a:lstStyle/>
          <a:p>
            <a:pPr marL="0" indent="0">
              <a:buNone/>
            </a:pPr>
            <a:r>
              <a:rPr lang="en-US" sz="1350" b="1" dirty="0">
                <a:solidFill>
                  <a:srgbClr val="FFFFFF"/>
                </a:solidFill>
                <a:latin typeface="Arial Black" pitchFamily="34" charset="0"/>
                <a:ea typeface="Arial Black" pitchFamily="34" charset="-122"/>
                <a:cs typeface="Arial Black" pitchFamily="34" charset="-120"/>
              </a:rPr>
              <a:t>Nets · Wizards · Kings · Jazz · Pacers · Pelicans · Mavericks · Grizzlies · Bulls · Bucks</a:t>
            </a:r>
            <a:endParaRPr lang="en-US" sz="1350" dirty="0"/>
          </a:p>
        </p:txBody>
      </p:sp>
      <p:sp>
        <p:nvSpPr>
          <p:cNvPr id="24" name="Shape 22"/>
          <p:cNvSpPr/>
          <p:nvPr/>
        </p:nvSpPr>
        <p:spPr>
          <a:xfrm>
            <a:off x="594360" y="6455664"/>
            <a:ext cx="256032" cy="54864"/>
          </a:xfrm>
          <a:prstGeom prst="rect">
            <a:avLst/>
          </a:prstGeom>
          <a:solidFill>
            <a:srgbClr val="E8772E"/>
          </a:solidFill>
          <a:ln/>
        </p:spPr>
        <p:txBody>
          <a:bodyPr/>
          <a:lstStyle/>
          <a:p>
            <a:endParaRPr lang="en-US"/>
          </a:p>
        </p:txBody>
      </p:sp>
      <p:sp>
        <p:nvSpPr>
          <p:cNvPr id="25" name="Text 23"/>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6" name="Text 24"/>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14</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TWO PATHS TO THE FINALS</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Buy a Roster, or Draft One</a:t>
            </a:r>
            <a:endParaRPr lang="en-US" sz="3000" dirty="0"/>
          </a:p>
        </p:txBody>
      </p:sp>
      <p:sp>
        <p:nvSpPr>
          <p:cNvPr id="4" name="Shape 2"/>
          <p:cNvSpPr/>
          <p:nvPr/>
        </p:nvSpPr>
        <p:spPr>
          <a:xfrm>
            <a:off x="594360" y="1463040"/>
            <a:ext cx="5272888" cy="45720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5" name="Shape 3"/>
          <p:cNvSpPr/>
          <p:nvPr/>
        </p:nvSpPr>
        <p:spPr>
          <a:xfrm>
            <a:off x="594360" y="1463040"/>
            <a:ext cx="5272888" cy="841248"/>
          </a:xfrm>
          <a:prstGeom prst="rect">
            <a:avLst/>
          </a:prstGeom>
          <a:solidFill>
            <a:srgbClr val="E8772E"/>
          </a:solidFill>
          <a:ln/>
        </p:spPr>
        <p:txBody>
          <a:bodyPr/>
          <a:lstStyle/>
          <a:p>
            <a:endParaRPr lang="en-US"/>
          </a:p>
        </p:txBody>
      </p:sp>
      <p:sp>
        <p:nvSpPr>
          <p:cNvPr id="6" name="Text 4"/>
          <p:cNvSpPr/>
          <p:nvPr/>
        </p:nvSpPr>
        <p:spPr>
          <a:xfrm>
            <a:off x="868680" y="1591056"/>
            <a:ext cx="4724248" cy="365760"/>
          </a:xfrm>
          <a:prstGeom prst="rect">
            <a:avLst/>
          </a:prstGeom>
          <a:noFill/>
          <a:ln/>
        </p:spPr>
        <p:txBody>
          <a:bodyPr wrap="square" lIns="0" tIns="0" rIns="0" bIns="0" rtlCol="0" anchor="ctr"/>
          <a:lstStyle/>
          <a:p>
            <a:pPr marL="0" indent="0">
              <a:buNone/>
            </a:pPr>
            <a:r>
              <a:rPr lang="en-US" sz="1900" b="1" dirty="0">
                <a:solidFill>
                  <a:srgbClr val="0D0D11"/>
                </a:solidFill>
                <a:latin typeface="Arial Black" pitchFamily="34" charset="0"/>
                <a:ea typeface="Arial Black" pitchFamily="34" charset="-122"/>
                <a:cs typeface="Arial Black" pitchFamily="34" charset="-120"/>
              </a:rPr>
              <a:t>NEW YORK KNICKS</a:t>
            </a:r>
            <a:endParaRPr lang="en-US" sz="1900" dirty="0"/>
          </a:p>
        </p:txBody>
      </p:sp>
      <p:sp>
        <p:nvSpPr>
          <p:cNvPr id="7" name="Text 5"/>
          <p:cNvSpPr/>
          <p:nvPr/>
        </p:nvSpPr>
        <p:spPr>
          <a:xfrm>
            <a:off x="868680" y="1965960"/>
            <a:ext cx="4724248" cy="274320"/>
          </a:xfrm>
          <a:prstGeom prst="rect">
            <a:avLst/>
          </a:prstGeom>
          <a:noFill/>
          <a:ln/>
        </p:spPr>
        <p:txBody>
          <a:bodyPr wrap="square" lIns="0" tIns="0" rIns="0" bIns="0" rtlCol="0" anchor="ctr"/>
          <a:lstStyle/>
          <a:p>
            <a:pPr marL="0" indent="0">
              <a:buNone/>
            </a:pPr>
            <a:r>
              <a:rPr lang="en-US" sz="1100" b="1" kern="0" spc="100" dirty="0">
                <a:solidFill>
                  <a:srgbClr val="0D0D11"/>
                </a:solidFill>
                <a:latin typeface="Arial Black" pitchFamily="34" charset="0"/>
                <a:ea typeface="Arial Black" pitchFamily="34" charset="-122"/>
                <a:cs typeface="Arial Black" pitchFamily="34" charset="-120"/>
              </a:rPr>
              <a:t>2026 CHAMPIONS   ·   53–29 · +6.5 NET</a:t>
            </a:r>
            <a:endParaRPr lang="en-US" sz="1100" dirty="0"/>
          </a:p>
        </p:txBody>
      </p:sp>
      <p:sp>
        <p:nvSpPr>
          <p:cNvPr id="8" name="Text 6"/>
          <p:cNvSpPr/>
          <p:nvPr/>
        </p:nvSpPr>
        <p:spPr>
          <a:xfrm>
            <a:off x="868680" y="2487168"/>
            <a:ext cx="4724248" cy="237744"/>
          </a:xfrm>
          <a:prstGeom prst="rect">
            <a:avLst/>
          </a:prstGeom>
          <a:noFill/>
          <a:ln/>
        </p:spPr>
        <p:txBody>
          <a:bodyPr wrap="square" lIns="0" tIns="0" rIns="0" bIns="0" rtlCol="0" anchor="ctr"/>
          <a:lstStyle/>
          <a:p>
            <a:pPr marL="0" indent="0">
              <a:buNone/>
            </a:pPr>
            <a:r>
              <a:rPr lang="en-US" sz="1000" b="1" kern="0" spc="100" dirty="0">
                <a:solidFill>
                  <a:srgbClr val="E8772E"/>
                </a:solidFill>
                <a:latin typeface="Arial Black" pitchFamily="34" charset="0"/>
                <a:ea typeface="Arial Black" pitchFamily="34" charset="-122"/>
                <a:cs typeface="Arial Black" pitchFamily="34" charset="-120"/>
              </a:rPr>
              <a:t>BUILD MODEL</a:t>
            </a:r>
            <a:endParaRPr lang="en-US" sz="1000" dirty="0"/>
          </a:p>
        </p:txBody>
      </p:sp>
      <p:sp>
        <p:nvSpPr>
          <p:cNvPr id="9" name="Text 7"/>
          <p:cNvSpPr/>
          <p:nvPr/>
        </p:nvSpPr>
        <p:spPr>
          <a:xfrm>
            <a:off x="868680" y="2724912"/>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Free agency + blockbuster trades</a:t>
            </a:r>
            <a:endParaRPr lang="en-US" sz="1200" dirty="0"/>
          </a:p>
        </p:txBody>
      </p:sp>
      <p:sp>
        <p:nvSpPr>
          <p:cNvPr id="10" name="Text 8"/>
          <p:cNvSpPr/>
          <p:nvPr/>
        </p:nvSpPr>
        <p:spPr>
          <a:xfrm>
            <a:off x="868680" y="3374136"/>
            <a:ext cx="4724248" cy="237744"/>
          </a:xfrm>
          <a:prstGeom prst="rect">
            <a:avLst/>
          </a:prstGeom>
          <a:noFill/>
          <a:ln/>
        </p:spPr>
        <p:txBody>
          <a:bodyPr wrap="square" lIns="0" tIns="0" rIns="0" bIns="0" rtlCol="0" anchor="ctr"/>
          <a:lstStyle/>
          <a:p>
            <a:pPr marL="0" indent="0">
              <a:buNone/>
            </a:pPr>
            <a:r>
              <a:rPr lang="en-US" sz="1000" b="1" kern="0" spc="100" dirty="0">
                <a:solidFill>
                  <a:srgbClr val="E8772E"/>
                </a:solidFill>
                <a:latin typeface="Arial Black" pitchFamily="34" charset="0"/>
                <a:ea typeface="Arial Black" pitchFamily="34" charset="-122"/>
                <a:cs typeface="Arial Black" pitchFamily="34" charset="-120"/>
              </a:rPr>
              <a:t>DRAFT IDENTITY</a:t>
            </a:r>
            <a:endParaRPr lang="en-US" sz="1000" dirty="0"/>
          </a:p>
        </p:txBody>
      </p:sp>
      <p:sp>
        <p:nvSpPr>
          <p:cNvPr id="11" name="Text 9"/>
          <p:cNvSpPr/>
          <p:nvPr/>
        </p:nvSpPr>
        <p:spPr>
          <a:xfrm>
            <a:off x="868680" y="3611880"/>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Minimal homegrown stars; mostly acquired talent</a:t>
            </a:r>
            <a:endParaRPr lang="en-US" sz="1200" dirty="0"/>
          </a:p>
        </p:txBody>
      </p:sp>
      <p:sp>
        <p:nvSpPr>
          <p:cNvPr id="12" name="Text 10"/>
          <p:cNvSpPr/>
          <p:nvPr/>
        </p:nvSpPr>
        <p:spPr>
          <a:xfrm>
            <a:off x="868680" y="4261104"/>
            <a:ext cx="4724248" cy="237744"/>
          </a:xfrm>
          <a:prstGeom prst="rect">
            <a:avLst/>
          </a:prstGeom>
          <a:noFill/>
          <a:ln/>
        </p:spPr>
        <p:txBody>
          <a:bodyPr wrap="square" lIns="0" tIns="0" rIns="0" bIns="0" rtlCol="0" anchor="ctr"/>
          <a:lstStyle/>
          <a:p>
            <a:pPr marL="0" indent="0">
              <a:buNone/>
            </a:pPr>
            <a:r>
              <a:rPr lang="en-US" sz="1000" b="1" kern="0" spc="100" dirty="0">
                <a:solidFill>
                  <a:srgbClr val="E8772E"/>
                </a:solidFill>
                <a:latin typeface="Arial Black" pitchFamily="34" charset="0"/>
                <a:ea typeface="Arial Black" pitchFamily="34" charset="-122"/>
                <a:cs typeface="Arial Black" pitchFamily="34" charset="-120"/>
              </a:rPr>
              <a:t>DEFINING MOVE</a:t>
            </a:r>
            <a:endParaRPr lang="en-US" sz="1000" dirty="0"/>
          </a:p>
        </p:txBody>
      </p:sp>
      <p:sp>
        <p:nvSpPr>
          <p:cNvPr id="13" name="Text 11"/>
          <p:cNvSpPr/>
          <p:nvPr/>
        </p:nvSpPr>
        <p:spPr>
          <a:xfrm>
            <a:off x="868680" y="4498848"/>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Signed Brunson in 2022, then went all-in for OG, Bridges &amp; Towns</a:t>
            </a:r>
            <a:endParaRPr lang="en-US" sz="1200" dirty="0"/>
          </a:p>
        </p:txBody>
      </p:sp>
      <p:sp>
        <p:nvSpPr>
          <p:cNvPr id="14" name="Text 12"/>
          <p:cNvSpPr/>
          <p:nvPr/>
        </p:nvSpPr>
        <p:spPr>
          <a:xfrm>
            <a:off x="868680" y="5148072"/>
            <a:ext cx="4724248" cy="237744"/>
          </a:xfrm>
          <a:prstGeom prst="rect">
            <a:avLst/>
          </a:prstGeom>
          <a:noFill/>
          <a:ln/>
        </p:spPr>
        <p:txBody>
          <a:bodyPr wrap="square" lIns="0" tIns="0" rIns="0" bIns="0" rtlCol="0" anchor="ctr"/>
          <a:lstStyle/>
          <a:p>
            <a:pPr marL="0" indent="0">
              <a:buNone/>
            </a:pPr>
            <a:r>
              <a:rPr lang="en-US" sz="1000" b="1" kern="0" spc="100" dirty="0">
                <a:solidFill>
                  <a:srgbClr val="E8772E"/>
                </a:solidFill>
                <a:latin typeface="Arial Black" pitchFamily="34" charset="0"/>
                <a:ea typeface="Arial Black" pitchFamily="34" charset="-122"/>
                <a:cs typeface="Arial Black" pitchFamily="34" charset="-120"/>
              </a:rPr>
              <a:t>THE LESSON</a:t>
            </a:r>
            <a:endParaRPr lang="en-US" sz="1000" dirty="0"/>
          </a:p>
        </p:txBody>
      </p:sp>
      <p:sp>
        <p:nvSpPr>
          <p:cNvPr id="15" name="Text 13"/>
          <p:cNvSpPr/>
          <p:nvPr/>
        </p:nvSpPr>
        <p:spPr>
          <a:xfrm>
            <a:off x="868680" y="5385816"/>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You don't have to draft your stars if you identify fit early and spend decisively</a:t>
            </a:r>
            <a:endParaRPr lang="en-US" sz="1200" dirty="0"/>
          </a:p>
        </p:txBody>
      </p:sp>
      <p:sp>
        <p:nvSpPr>
          <p:cNvPr id="16" name="Shape 14"/>
          <p:cNvSpPr/>
          <p:nvPr/>
        </p:nvSpPr>
        <p:spPr>
          <a:xfrm>
            <a:off x="6324448" y="1463040"/>
            <a:ext cx="5272888" cy="45720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7" name="Shape 15"/>
          <p:cNvSpPr/>
          <p:nvPr/>
        </p:nvSpPr>
        <p:spPr>
          <a:xfrm>
            <a:off x="6324448" y="1463040"/>
            <a:ext cx="5272888" cy="841248"/>
          </a:xfrm>
          <a:prstGeom prst="rect">
            <a:avLst/>
          </a:prstGeom>
          <a:solidFill>
            <a:srgbClr val="F2A93B"/>
          </a:solidFill>
          <a:ln/>
        </p:spPr>
        <p:txBody>
          <a:bodyPr/>
          <a:lstStyle/>
          <a:p>
            <a:endParaRPr lang="en-US"/>
          </a:p>
        </p:txBody>
      </p:sp>
      <p:sp>
        <p:nvSpPr>
          <p:cNvPr id="18" name="Text 16"/>
          <p:cNvSpPr/>
          <p:nvPr/>
        </p:nvSpPr>
        <p:spPr>
          <a:xfrm>
            <a:off x="6598768" y="1591056"/>
            <a:ext cx="4724248" cy="365760"/>
          </a:xfrm>
          <a:prstGeom prst="rect">
            <a:avLst/>
          </a:prstGeom>
          <a:noFill/>
          <a:ln/>
        </p:spPr>
        <p:txBody>
          <a:bodyPr wrap="square" lIns="0" tIns="0" rIns="0" bIns="0" rtlCol="0" anchor="ctr"/>
          <a:lstStyle/>
          <a:p>
            <a:pPr marL="0" indent="0">
              <a:buNone/>
            </a:pPr>
            <a:r>
              <a:rPr lang="en-US" sz="1900" b="1" dirty="0">
                <a:solidFill>
                  <a:srgbClr val="0D0D11"/>
                </a:solidFill>
                <a:latin typeface="Arial Black" pitchFamily="34" charset="0"/>
                <a:ea typeface="Arial Black" pitchFamily="34" charset="-122"/>
                <a:cs typeface="Arial Black" pitchFamily="34" charset="-120"/>
              </a:rPr>
              <a:t>SAN ANTONIO SPURS</a:t>
            </a:r>
            <a:endParaRPr lang="en-US" sz="1900" dirty="0"/>
          </a:p>
        </p:txBody>
      </p:sp>
      <p:sp>
        <p:nvSpPr>
          <p:cNvPr id="19" name="Text 17"/>
          <p:cNvSpPr/>
          <p:nvPr/>
        </p:nvSpPr>
        <p:spPr>
          <a:xfrm>
            <a:off x="6598768" y="1965960"/>
            <a:ext cx="4724248" cy="274320"/>
          </a:xfrm>
          <a:prstGeom prst="rect">
            <a:avLst/>
          </a:prstGeom>
          <a:noFill/>
          <a:ln/>
        </p:spPr>
        <p:txBody>
          <a:bodyPr wrap="square" lIns="0" tIns="0" rIns="0" bIns="0" rtlCol="0" anchor="ctr"/>
          <a:lstStyle/>
          <a:p>
            <a:pPr marL="0" indent="0">
              <a:buNone/>
            </a:pPr>
            <a:r>
              <a:rPr lang="en-US" sz="1100" b="1" kern="0" spc="100" dirty="0">
                <a:solidFill>
                  <a:srgbClr val="0D0D11"/>
                </a:solidFill>
                <a:latin typeface="Arial Black" pitchFamily="34" charset="0"/>
                <a:ea typeface="Arial Black" pitchFamily="34" charset="-122"/>
                <a:cs typeface="Arial Black" pitchFamily="34" charset="-120"/>
              </a:rPr>
              <a:t>WEST CHAMPIONS   ·   62–20 · +8.3 NET</a:t>
            </a:r>
            <a:endParaRPr lang="en-US" sz="1100" dirty="0"/>
          </a:p>
        </p:txBody>
      </p:sp>
      <p:sp>
        <p:nvSpPr>
          <p:cNvPr id="20" name="Text 18"/>
          <p:cNvSpPr/>
          <p:nvPr/>
        </p:nvSpPr>
        <p:spPr>
          <a:xfrm>
            <a:off x="6598768" y="2487168"/>
            <a:ext cx="4724248" cy="237744"/>
          </a:xfrm>
          <a:prstGeom prst="rect">
            <a:avLst/>
          </a:prstGeom>
          <a:noFill/>
          <a:ln/>
        </p:spPr>
        <p:txBody>
          <a:bodyPr wrap="square" lIns="0" tIns="0" rIns="0" bIns="0" rtlCol="0" anchor="ctr"/>
          <a:lstStyle/>
          <a:p>
            <a:pPr marL="0" indent="0">
              <a:buNone/>
            </a:pPr>
            <a:r>
              <a:rPr lang="en-US" sz="1000" b="1" kern="0" spc="100" dirty="0">
                <a:solidFill>
                  <a:srgbClr val="F2A93B"/>
                </a:solidFill>
                <a:latin typeface="Arial Black" pitchFamily="34" charset="0"/>
                <a:ea typeface="Arial Black" pitchFamily="34" charset="-122"/>
                <a:cs typeface="Arial Black" pitchFamily="34" charset="-120"/>
              </a:rPr>
              <a:t>BUILD MODEL</a:t>
            </a:r>
            <a:endParaRPr lang="en-US" sz="1000" dirty="0"/>
          </a:p>
        </p:txBody>
      </p:sp>
      <p:sp>
        <p:nvSpPr>
          <p:cNvPr id="21" name="Text 19"/>
          <p:cNvSpPr/>
          <p:nvPr/>
        </p:nvSpPr>
        <p:spPr>
          <a:xfrm>
            <a:off x="6598768" y="2724912"/>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Draft-led, with one major trade accelerator</a:t>
            </a:r>
            <a:endParaRPr lang="en-US" sz="1200" dirty="0"/>
          </a:p>
        </p:txBody>
      </p:sp>
      <p:sp>
        <p:nvSpPr>
          <p:cNvPr id="22" name="Text 20"/>
          <p:cNvSpPr/>
          <p:nvPr/>
        </p:nvSpPr>
        <p:spPr>
          <a:xfrm>
            <a:off x="6598768" y="3374136"/>
            <a:ext cx="4724248" cy="237744"/>
          </a:xfrm>
          <a:prstGeom prst="rect">
            <a:avLst/>
          </a:prstGeom>
          <a:noFill/>
          <a:ln/>
        </p:spPr>
        <p:txBody>
          <a:bodyPr wrap="square" lIns="0" tIns="0" rIns="0" bIns="0" rtlCol="0" anchor="ctr"/>
          <a:lstStyle/>
          <a:p>
            <a:pPr marL="0" indent="0">
              <a:buNone/>
            </a:pPr>
            <a:r>
              <a:rPr lang="en-US" sz="1000" b="1" kern="0" spc="100" dirty="0">
                <a:solidFill>
                  <a:srgbClr val="F2A93B"/>
                </a:solidFill>
                <a:latin typeface="Arial Black" pitchFamily="34" charset="0"/>
                <a:ea typeface="Arial Black" pitchFamily="34" charset="-122"/>
                <a:cs typeface="Arial Black" pitchFamily="34" charset="-120"/>
              </a:rPr>
              <a:t>DRAFT IDENTITY</a:t>
            </a:r>
            <a:endParaRPr lang="en-US" sz="1000" dirty="0"/>
          </a:p>
        </p:txBody>
      </p:sp>
      <p:sp>
        <p:nvSpPr>
          <p:cNvPr id="23" name="Text 21"/>
          <p:cNvSpPr/>
          <p:nvPr/>
        </p:nvSpPr>
        <p:spPr>
          <a:xfrm>
            <a:off x="6598768" y="3611880"/>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Very strong homegrown core</a:t>
            </a:r>
            <a:endParaRPr lang="en-US" sz="1200" dirty="0"/>
          </a:p>
        </p:txBody>
      </p:sp>
      <p:sp>
        <p:nvSpPr>
          <p:cNvPr id="24" name="Text 22"/>
          <p:cNvSpPr/>
          <p:nvPr/>
        </p:nvSpPr>
        <p:spPr>
          <a:xfrm>
            <a:off x="6598768" y="4261104"/>
            <a:ext cx="4724248" cy="237744"/>
          </a:xfrm>
          <a:prstGeom prst="rect">
            <a:avLst/>
          </a:prstGeom>
          <a:noFill/>
          <a:ln/>
        </p:spPr>
        <p:txBody>
          <a:bodyPr wrap="square" lIns="0" tIns="0" rIns="0" bIns="0" rtlCol="0" anchor="ctr"/>
          <a:lstStyle/>
          <a:p>
            <a:pPr marL="0" indent="0">
              <a:buNone/>
            </a:pPr>
            <a:r>
              <a:rPr lang="en-US" sz="1000" b="1" kern="0" spc="100" dirty="0">
                <a:solidFill>
                  <a:srgbClr val="F2A93B"/>
                </a:solidFill>
                <a:latin typeface="Arial Black" pitchFamily="34" charset="0"/>
                <a:ea typeface="Arial Black" pitchFamily="34" charset="-122"/>
                <a:cs typeface="Arial Black" pitchFamily="34" charset="-120"/>
              </a:rPr>
              <a:t>DEFINING MOVE</a:t>
            </a:r>
            <a:endParaRPr lang="en-US" sz="1000" dirty="0"/>
          </a:p>
        </p:txBody>
      </p:sp>
      <p:sp>
        <p:nvSpPr>
          <p:cNvPr id="25" name="Text 23"/>
          <p:cNvSpPr/>
          <p:nvPr/>
        </p:nvSpPr>
        <p:spPr>
          <a:xfrm>
            <a:off x="6598768" y="4498848"/>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Landed Wembanyama at No. 1, nailed Castle &amp; Harper, then traded for Fox</a:t>
            </a:r>
            <a:endParaRPr lang="en-US" sz="1200" dirty="0"/>
          </a:p>
        </p:txBody>
      </p:sp>
      <p:sp>
        <p:nvSpPr>
          <p:cNvPr id="26" name="Text 24"/>
          <p:cNvSpPr/>
          <p:nvPr/>
        </p:nvSpPr>
        <p:spPr>
          <a:xfrm>
            <a:off x="6598768" y="5148072"/>
            <a:ext cx="4724248" cy="237744"/>
          </a:xfrm>
          <a:prstGeom prst="rect">
            <a:avLst/>
          </a:prstGeom>
          <a:noFill/>
          <a:ln/>
        </p:spPr>
        <p:txBody>
          <a:bodyPr wrap="square" lIns="0" tIns="0" rIns="0" bIns="0" rtlCol="0" anchor="ctr"/>
          <a:lstStyle/>
          <a:p>
            <a:pPr marL="0" indent="0">
              <a:buNone/>
            </a:pPr>
            <a:r>
              <a:rPr lang="en-US" sz="1000" b="1" kern="0" spc="100" dirty="0">
                <a:solidFill>
                  <a:srgbClr val="F2A93B"/>
                </a:solidFill>
                <a:latin typeface="Arial Black" pitchFamily="34" charset="0"/>
                <a:ea typeface="Arial Black" pitchFamily="34" charset="-122"/>
                <a:cs typeface="Arial Black" pitchFamily="34" charset="-120"/>
              </a:rPr>
              <a:t>THE LESSON</a:t>
            </a:r>
            <a:endParaRPr lang="en-US" sz="1000" dirty="0"/>
          </a:p>
        </p:txBody>
      </p:sp>
      <p:sp>
        <p:nvSpPr>
          <p:cNvPr id="27" name="Text 25"/>
          <p:cNvSpPr/>
          <p:nvPr/>
        </p:nvSpPr>
        <p:spPr>
          <a:xfrm>
            <a:off x="6598768" y="5385816"/>
            <a:ext cx="4724248" cy="603504"/>
          </a:xfrm>
          <a:prstGeom prst="rect">
            <a:avLst/>
          </a:prstGeom>
          <a:noFill/>
          <a:ln/>
        </p:spPr>
        <p:txBody>
          <a:bodyPr wrap="square" lIns="0" tIns="0" rIns="0" bIns="0" rtlCol="0" anchor="t"/>
          <a:lstStyle/>
          <a:p>
            <a:pPr marL="0" indent="0">
              <a:buNone/>
            </a:pPr>
            <a:r>
              <a:rPr lang="en-US" sz="1200" dirty="0">
                <a:solidFill>
                  <a:srgbClr val="E2E2E6"/>
                </a:solidFill>
                <a:latin typeface="Arial" pitchFamily="34" charset="0"/>
                <a:ea typeface="Arial" pitchFamily="34" charset="-122"/>
                <a:cs typeface="Arial" pitchFamily="34" charset="-120"/>
              </a:rPr>
              <a:t>Hit on a generational star, don't waste the next two drafts, and the window opens fast</a:t>
            </a:r>
            <a:endParaRPr lang="en-US" sz="1200" dirty="0"/>
          </a:p>
        </p:txBody>
      </p:sp>
      <p:sp>
        <p:nvSpPr>
          <p:cNvPr id="28" name="Shape 26"/>
          <p:cNvSpPr/>
          <p:nvPr/>
        </p:nvSpPr>
        <p:spPr>
          <a:xfrm>
            <a:off x="594360" y="6455664"/>
            <a:ext cx="256032" cy="54864"/>
          </a:xfrm>
          <a:prstGeom prst="rect">
            <a:avLst/>
          </a:prstGeom>
          <a:solidFill>
            <a:srgbClr val="E8772E"/>
          </a:solidFill>
          <a:ln/>
        </p:spPr>
        <p:txBody>
          <a:bodyPr/>
          <a:lstStyle/>
          <a:p>
            <a:endParaRPr lang="en-US"/>
          </a:p>
        </p:txBody>
      </p:sp>
      <p:sp>
        <p:nvSpPr>
          <p:cNvPr id="29" name="Text 27"/>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30" name="Text 28"/>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15</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0D11"/>
        </a:solidFill>
        <a:effectLst/>
      </p:bgPr>
    </p:bg>
    <p:spTree>
      <p:nvGrpSpPr>
        <p:cNvPr id="1" name="">
          <a:extLst>
            <a:ext uri="{FF2B5EF4-FFF2-40B4-BE49-F238E27FC236}">
              <a16:creationId xmlns:a16="http://schemas.microsoft.com/office/drawing/2014/main" id="{B6520864-6285-C15C-B99A-B8A0FE43F63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44E5986-9441-CE36-3CAC-F619F94B91FE}"/>
              </a:ext>
            </a:extLst>
          </p:cNvPr>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TEAMS</a:t>
            </a:r>
            <a:endParaRPr lang="en-US" sz="1250" dirty="0"/>
          </a:p>
        </p:txBody>
      </p:sp>
      <p:sp>
        <p:nvSpPr>
          <p:cNvPr id="27" name="Shape 24">
            <a:extLst>
              <a:ext uri="{FF2B5EF4-FFF2-40B4-BE49-F238E27FC236}">
                <a16:creationId xmlns:a16="http://schemas.microsoft.com/office/drawing/2014/main" id="{7A0E95B0-66B5-DCA5-E7CE-F5D609CB3273}"/>
              </a:ext>
            </a:extLst>
          </p:cNvPr>
          <p:cNvSpPr/>
          <p:nvPr/>
        </p:nvSpPr>
        <p:spPr>
          <a:xfrm>
            <a:off x="594360" y="6455664"/>
            <a:ext cx="256032" cy="54864"/>
          </a:xfrm>
          <a:prstGeom prst="rect">
            <a:avLst/>
          </a:prstGeom>
          <a:solidFill>
            <a:srgbClr val="E8772E"/>
          </a:solidFill>
          <a:ln/>
        </p:spPr>
        <p:txBody>
          <a:bodyPr/>
          <a:lstStyle/>
          <a:p>
            <a:endParaRPr lang="en-US"/>
          </a:p>
        </p:txBody>
      </p:sp>
      <p:sp>
        <p:nvSpPr>
          <p:cNvPr id="28" name="Text 25">
            <a:extLst>
              <a:ext uri="{FF2B5EF4-FFF2-40B4-BE49-F238E27FC236}">
                <a16:creationId xmlns:a16="http://schemas.microsoft.com/office/drawing/2014/main" id="{6963CA0F-0877-1BD6-C2BD-058C13A442E3}"/>
              </a:ext>
            </a:extLst>
          </p:cNvPr>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9" name="Text 26">
            <a:extLst>
              <a:ext uri="{FF2B5EF4-FFF2-40B4-BE49-F238E27FC236}">
                <a16:creationId xmlns:a16="http://schemas.microsoft.com/office/drawing/2014/main" id="{39BFBE9B-A204-A344-D50E-0F2F8DEB116D}"/>
              </a:ext>
            </a:extLst>
          </p:cNvPr>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02</a:t>
            </a:r>
            <a:endParaRPr lang="en-US" sz="1100" dirty="0"/>
          </a:p>
        </p:txBody>
      </p:sp>
      <p:pic>
        <p:nvPicPr>
          <p:cNvPr id="6" name="Picture 5">
            <a:extLst>
              <a:ext uri="{FF2B5EF4-FFF2-40B4-BE49-F238E27FC236}">
                <a16:creationId xmlns:a16="http://schemas.microsoft.com/office/drawing/2014/main" id="{1821D16B-6883-06C4-D4A5-203C7C503DD7}"/>
              </a:ext>
            </a:extLst>
          </p:cNvPr>
          <p:cNvPicPr>
            <a:picLocks noChangeAspect="1"/>
          </p:cNvPicPr>
          <p:nvPr/>
        </p:nvPicPr>
        <p:blipFill>
          <a:blip r:embed="rId3"/>
          <a:stretch>
            <a:fillRect/>
          </a:stretch>
        </p:blipFill>
        <p:spPr>
          <a:xfrm>
            <a:off x="2209647" y="740270"/>
            <a:ext cx="7772400" cy="5450612"/>
          </a:xfrm>
          <a:prstGeom prst="rect">
            <a:avLst/>
          </a:prstGeom>
        </p:spPr>
      </p:pic>
    </p:spTree>
    <p:extLst>
      <p:ext uri="{BB962C8B-B14F-4D97-AF65-F5344CB8AC3E}">
        <p14:creationId xmlns:p14="http://schemas.microsoft.com/office/powerpoint/2010/main" val="394504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WHY THE TOP IS SO HARD</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Busts, Steals &amp; Draft Variance</a:t>
            </a:r>
            <a:endParaRPr lang="en-US" sz="3000" dirty="0"/>
          </a:p>
        </p:txBody>
      </p:sp>
      <p:sp>
        <p:nvSpPr>
          <p:cNvPr id="4" name="Shape 2"/>
          <p:cNvSpPr/>
          <p:nvPr/>
        </p:nvSpPr>
        <p:spPr>
          <a:xfrm>
            <a:off x="594360" y="1508760"/>
            <a:ext cx="5272888" cy="329184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5" name="Text 3"/>
          <p:cNvSpPr/>
          <p:nvPr/>
        </p:nvSpPr>
        <p:spPr>
          <a:xfrm>
            <a:off x="868680" y="1709928"/>
            <a:ext cx="4724248" cy="320040"/>
          </a:xfrm>
          <a:prstGeom prst="rect">
            <a:avLst/>
          </a:prstGeom>
          <a:noFill/>
          <a:ln/>
        </p:spPr>
        <p:txBody>
          <a:bodyPr wrap="square" lIns="0" tIns="0" rIns="0" bIns="0" rtlCol="0" anchor="ctr"/>
          <a:lstStyle/>
          <a:p>
            <a:pPr marL="0" indent="0">
              <a:buNone/>
            </a:pPr>
            <a:r>
              <a:rPr lang="en-US" sz="1500" b="1" kern="0" spc="100" dirty="0">
                <a:solidFill>
                  <a:srgbClr val="E0604F"/>
                </a:solidFill>
                <a:latin typeface="Arial Black" pitchFamily="34" charset="0"/>
                <a:ea typeface="Arial Black" pitchFamily="34" charset="-122"/>
                <a:cs typeface="Arial Black" pitchFamily="34" charset="-120"/>
              </a:rPr>
              <a:t>CONSENSUS BUSTS</a:t>
            </a:r>
            <a:endParaRPr lang="en-US" sz="1500" dirty="0"/>
          </a:p>
        </p:txBody>
      </p:sp>
      <p:sp>
        <p:nvSpPr>
          <p:cNvPr id="6" name="Text 4"/>
          <p:cNvSpPr/>
          <p:nvPr/>
        </p:nvSpPr>
        <p:spPr>
          <a:xfrm>
            <a:off x="868680" y="2130552"/>
            <a:ext cx="4724248" cy="2468880"/>
          </a:xfrm>
          <a:prstGeom prst="rect">
            <a:avLst/>
          </a:prstGeom>
          <a:noFill/>
          <a:ln/>
        </p:spPr>
        <p:txBody>
          <a:bodyPr wrap="square" lIns="0" tIns="0" rIns="0" bIns="0" rtlCol="0" anchor="ctr"/>
          <a:lstStyle/>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Anthony Bennett — 2013, No. 1</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Greg Oden — 2007, No. 1 (over Durant)</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Kwame Brown — 2001, No. 1</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Michael Olowokandi — 1998, No. 1</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Andrea Bargnani — 2006, No. 1</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Darko Miličić — 2003, No. 2</a:t>
            </a:r>
            <a:endParaRPr lang="en-US" sz="1250" dirty="0"/>
          </a:p>
        </p:txBody>
      </p:sp>
      <p:sp>
        <p:nvSpPr>
          <p:cNvPr id="7" name="Shape 5"/>
          <p:cNvSpPr/>
          <p:nvPr/>
        </p:nvSpPr>
        <p:spPr>
          <a:xfrm>
            <a:off x="6324448" y="1508760"/>
            <a:ext cx="5272888" cy="329184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8" name="Text 6"/>
          <p:cNvSpPr/>
          <p:nvPr/>
        </p:nvSpPr>
        <p:spPr>
          <a:xfrm>
            <a:off x="6598768" y="1709928"/>
            <a:ext cx="4724248" cy="320040"/>
          </a:xfrm>
          <a:prstGeom prst="rect">
            <a:avLst/>
          </a:prstGeom>
          <a:noFill/>
          <a:ln/>
        </p:spPr>
        <p:txBody>
          <a:bodyPr wrap="square" lIns="0" tIns="0" rIns="0" bIns="0" rtlCol="0" anchor="ctr"/>
          <a:lstStyle/>
          <a:p>
            <a:pPr marL="0" indent="0">
              <a:buNone/>
            </a:pPr>
            <a:r>
              <a:rPr lang="en-US" sz="1500" b="1" kern="0" spc="100" dirty="0">
                <a:solidFill>
                  <a:srgbClr val="5DBE74"/>
                </a:solidFill>
                <a:latin typeface="Arial Black" pitchFamily="34" charset="0"/>
                <a:ea typeface="Arial Black" pitchFamily="34" charset="-122"/>
                <a:cs typeface="Arial Black" pitchFamily="34" charset="-120"/>
              </a:rPr>
              <a:t>LATE STEALS &amp; UNDRAFTED</a:t>
            </a:r>
            <a:endParaRPr lang="en-US" sz="1500" dirty="0"/>
          </a:p>
        </p:txBody>
      </p:sp>
      <p:sp>
        <p:nvSpPr>
          <p:cNvPr id="9" name="Text 7"/>
          <p:cNvSpPr/>
          <p:nvPr/>
        </p:nvSpPr>
        <p:spPr>
          <a:xfrm>
            <a:off x="6598768" y="2130552"/>
            <a:ext cx="4724248" cy="2468880"/>
          </a:xfrm>
          <a:prstGeom prst="rect">
            <a:avLst/>
          </a:prstGeom>
          <a:noFill/>
          <a:ln/>
        </p:spPr>
        <p:txBody>
          <a:bodyPr wrap="square" lIns="0" tIns="0" rIns="0" bIns="0" rtlCol="0" anchor="ctr"/>
          <a:lstStyle/>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Nikola Jokić — No. 41, 2014 (MVP)</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Giannis Antetokounmpo — No. 15, 2013</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Kawhi Leonard — No. 15, 2011 (2× FMVP)</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Jimmy Butler — No. 30, 2011</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Ben Wallace — undrafted (HOF)</a:t>
            </a:r>
            <a:endParaRPr lang="en-US" sz="1250" dirty="0"/>
          </a:p>
          <a:p>
            <a:pPr marL="177800" indent="-177800">
              <a:spcAft>
                <a:spcPts val="600"/>
              </a:spcAft>
              <a:buSzPct val="100000"/>
              <a:buChar char="•"/>
            </a:pPr>
            <a:r>
              <a:rPr lang="en-US" sz="1250" dirty="0">
                <a:solidFill>
                  <a:srgbClr val="E6E6EA"/>
                </a:solidFill>
                <a:latin typeface="Arial" pitchFamily="34" charset="0"/>
                <a:ea typeface="Arial" pitchFamily="34" charset="-122"/>
                <a:cs typeface="Arial" pitchFamily="34" charset="-120"/>
              </a:rPr>
              <a:t>Fred VanVleet — undrafted champion</a:t>
            </a:r>
            <a:endParaRPr lang="en-US" sz="1250" dirty="0"/>
          </a:p>
        </p:txBody>
      </p:sp>
      <p:sp>
        <p:nvSpPr>
          <p:cNvPr id="10" name="Shape 8"/>
          <p:cNvSpPr/>
          <p:nvPr/>
        </p:nvSpPr>
        <p:spPr>
          <a:xfrm>
            <a:off x="594360" y="4983480"/>
            <a:ext cx="11002975" cy="1143000"/>
          </a:xfrm>
          <a:prstGeom prst="rect">
            <a:avLst/>
          </a:prstGeom>
          <a:solidFill>
            <a:srgbClr val="21212C"/>
          </a:solidFill>
          <a:ln w="12700">
            <a:solidFill>
              <a:srgbClr val="E8772E"/>
            </a:solidFill>
            <a:prstDash val="solid"/>
          </a:ln>
        </p:spPr>
        <p:txBody>
          <a:bodyPr/>
          <a:lstStyle/>
          <a:p>
            <a:endParaRPr lang="en-US"/>
          </a:p>
        </p:txBody>
      </p:sp>
      <p:sp>
        <p:nvSpPr>
          <p:cNvPr id="11" name="Text 9"/>
          <p:cNvSpPr/>
          <p:nvPr/>
        </p:nvSpPr>
        <p:spPr>
          <a:xfrm>
            <a:off x="914400" y="5120640"/>
            <a:ext cx="2743200" cy="274320"/>
          </a:xfrm>
          <a:prstGeom prst="rect">
            <a:avLst/>
          </a:prstGeom>
          <a:noFill/>
          <a:ln/>
        </p:spPr>
        <p:txBody>
          <a:bodyPr wrap="square" lIns="0" tIns="0" rIns="0" bIns="0" rtlCol="0" anchor="ctr"/>
          <a:lstStyle/>
          <a:p>
            <a:pPr marL="0" indent="0">
              <a:buNone/>
            </a:pPr>
            <a:r>
              <a:rPr lang="en-US" sz="1100" b="1" kern="0" spc="200" dirty="0">
                <a:solidFill>
                  <a:srgbClr val="E8772E"/>
                </a:solidFill>
                <a:latin typeface="Arial Black" pitchFamily="34" charset="0"/>
                <a:ea typeface="Arial Black" pitchFamily="34" charset="-122"/>
                <a:cs typeface="Arial Black" pitchFamily="34" charset="-120"/>
              </a:rPr>
              <a:t>THE PATTERN</a:t>
            </a:r>
            <a:endParaRPr lang="en-US" sz="1100" dirty="0"/>
          </a:p>
        </p:txBody>
      </p:sp>
      <p:sp>
        <p:nvSpPr>
          <p:cNvPr id="12" name="Text 10"/>
          <p:cNvSpPr/>
          <p:nvPr/>
        </p:nvSpPr>
        <p:spPr>
          <a:xfrm>
            <a:off x="914400" y="5413248"/>
            <a:ext cx="10362895" cy="640080"/>
          </a:xfrm>
          <a:prstGeom prst="rect">
            <a:avLst/>
          </a:prstGeom>
          <a:noFill/>
          <a:ln/>
        </p:spPr>
        <p:txBody>
          <a:bodyPr wrap="square" lIns="0" tIns="0" rIns="0" bIns="0" rtlCol="0" anchor="t"/>
          <a:lstStyle/>
          <a:p>
            <a:pPr marL="0" indent="0">
              <a:buNone/>
            </a:pPr>
            <a:r>
              <a:rPr lang="en-US" sz="1300" dirty="0">
                <a:solidFill>
                  <a:srgbClr val="EDEDF1"/>
                </a:solidFill>
                <a:latin typeface="Arial" pitchFamily="34" charset="0"/>
                <a:ea typeface="Arial" pitchFamily="34" charset="-122"/>
                <a:cs typeface="Arial" pitchFamily="34" charset="-120"/>
              </a:rPr>
              <a:t>No. 1 picks are high-variance bets, the top three is where franchises are won or lost, and the real inefficiency lives outside the lottery. The draft is less about picking stars than avoiding catastrophic misses at the top.</a:t>
            </a:r>
            <a:endParaRPr lang="en-US" sz="1300" dirty="0"/>
          </a:p>
        </p:txBody>
      </p:sp>
      <p:sp>
        <p:nvSpPr>
          <p:cNvPr id="13" name="Shape 11"/>
          <p:cNvSpPr/>
          <p:nvPr/>
        </p:nvSpPr>
        <p:spPr>
          <a:xfrm>
            <a:off x="594360" y="6455664"/>
            <a:ext cx="256032" cy="54864"/>
          </a:xfrm>
          <a:prstGeom prst="rect">
            <a:avLst/>
          </a:prstGeom>
          <a:solidFill>
            <a:srgbClr val="E8772E"/>
          </a:solidFill>
          <a:ln/>
        </p:spPr>
        <p:txBody>
          <a:bodyPr/>
          <a:lstStyle/>
          <a:p>
            <a:endParaRPr lang="en-US"/>
          </a:p>
        </p:txBody>
      </p:sp>
      <p:sp>
        <p:nvSpPr>
          <p:cNvPr id="14" name="Text 12"/>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15" name="Text 13"/>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16</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7">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THE BLUNT READ</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How Deep Is This Class?</a:t>
            </a:r>
            <a:endParaRPr lang="en-US" sz="3000" dirty="0"/>
          </a:p>
        </p:txBody>
      </p:sp>
      <p:sp>
        <p:nvSpPr>
          <p:cNvPr id="4" name="Shape 2"/>
          <p:cNvSpPr/>
          <p:nvPr/>
        </p:nvSpPr>
        <p:spPr>
          <a:xfrm>
            <a:off x="594360" y="1691640"/>
            <a:ext cx="3423818" cy="237744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5" name="Shape 3"/>
          <p:cNvSpPr/>
          <p:nvPr/>
        </p:nvSpPr>
        <p:spPr>
          <a:xfrm>
            <a:off x="594360" y="1691640"/>
            <a:ext cx="3423818" cy="73152"/>
          </a:xfrm>
          <a:prstGeom prst="rect">
            <a:avLst/>
          </a:prstGeom>
          <a:solidFill>
            <a:srgbClr val="E8772E"/>
          </a:solidFill>
          <a:ln/>
        </p:spPr>
        <p:txBody>
          <a:bodyPr/>
          <a:lstStyle/>
          <a:p>
            <a:endParaRPr lang="en-US"/>
          </a:p>
        </p:txBody>
      </p:sp>
      <p:sp>
        <p:nvSpPr>
          <p:cNvPr id="6" name="Text 4"/>
          <p:cNvSpPr/>
          <p:nvPr/>
        </p:nvSpPr>
        <p:spPr>
          <a:xfrm>
            <a:off x="822960" y="2011680"/>
            <a:ext cx="2966618" cy="868680"/>
          </a:xfrm>
          <a:prstGeom prst="rect">
            <a:avLst/>
          </a:prstGeom>
          <a:noFill/>
          <a:ln/>
        </p:spPr>
        <p:txBody>
          <a:bodyPr wrap="square" lIns="0" tIns="0" rIns="0" bIns="0" rtlCol="0" anchor="ctr"/>
          <a:lstStyle/>
          <a:p>
            <a:pPr marL="0" indent="0">
              <a:buNone/>
            </a:pPr>
            <a:r>
              <a:rPr lang="en-US" sz="5000" b="1" dirty="0">
                <a:solidFill>
                  <a:srgbClr val="FFFFFF"/>
                </a:solidFill>
                <a:latin typeface="Arial Black" pitchFamily="34" charset="0"/>
                <a:ea typeface="Arial Black" pitchFamily="34" charset="-122"/>
                <a:cs typeface="Arial Black" pitchFamily="34" charset="-120"/>
              </a:rPr>
              <a:t>4</a:t>
            </a:r>
            <a:endParaRPr lang="en-US" sz="5000" dirty="0"/>
          </a:p>
        </p:txBody>
      </p:sp>
      <p:sp>
        <p:nvSpPr>
          <p:cNvPr id="7" name="Text 5"/>
          <p:cNvSpPr/>
          <p:nvPr/>
        </p:nvSpPr>
        <p:spPr>
          <a:xfrm>
            <a:off x="841248" y="2926080"/>
            <a:ext cx="2966618" cy="320040"/>
          </a:xfrm>
          <a:prstGeom prst="rect">
            <a:avLst/>
          </a:prstGeom>
          <a:noFill/>
          <a:ln/>
        </p:spPr>
        <p:txBody>
          <a:bodyPr wrap="square" lIns="0" tIns="0" rIns="0" bIns="0" rtlCol="0" anchor="ctr"/>
          <a:lstStyle/>
          <a:p>
            <a:pPr marL="0" indent="0">
              <a:buNone/>
            </a:pPr>
            <a:r>
              <a:rPr lang="en-US" sz="1600" b="1" kern="0" spc="100" dirty="0">
                <a:solidFill>
                  <a:srgbClr val="E8772E"/>
                </a:solidFill>
                <a:latin typeface="Arial Black" pitchFamily="34" charset="0"/>
                <a:ea typeface="Arial Black" pitchFamily="34" charset="-122"/>
                <a:cs typeface="Arial Black" pitchFamily="34" charset="-120"/>
              </a:rPr>
              <a:t>DEEP</a:t>
            </a:r>
            <a:endParaRPr lang="en-US" sz="1600" dirty="0"/>
          </a:p>
        </p:txBody>
      </p:sp>
      <p:sp>
        <p:nvSpPr>
          <p:cNvPr id="8" name="Text 6"/>
          <p:cNvSpPr/>
          <p:nvPr/>
        </p:nvSpPr>
        <p:spPr>
          <a:xfrm>
            <a:off x="841248" y="3319272"/>
            <a:ext cx="2930042" cy="640080"/>
          </a:xfrm>
          <a:prstGeom prst="rect">
            <a:avLst/>
          </a:prstGeom>
          <a:noFill/>
          <a:ln/>
        </p:spPr>
        <p:txBody>
          <a:bodyPr wrap="square" lIns="0" tIns="0" rIns="0" bIns="0" rtlCol="0" anchor="t"/>
          <a:lstStyle/>
          <a:p>
            <a:pPr marL="0" indent="0">
              <a:buNone/>
            </a:pPr>
            <a:r>
              <a:rPr lang="en-US" sz="1200" dirty="0">
                <a:solidFill>
                  <a:srgbClr val="9C9CA8"/>
                </a:solidFill>
                <a:latin typeface="Arial" pitchFamily="34" charset="0"/>
                <a:ea typeface="Arial" pitchFamily="34" charset="-122"/>
                <a:cs typeface="Arial" pitchFamily="34" charset="-120"/>
              </a:rPr>
              <a:t>The genuine blue-chip tier — Dybantsa, Peterson, Boozer, Wilson.</a:t>
            </a:r>
            <a:endParaRPr lang="en-US" sz="1200" dirty="0"/>
          </a:p>
        </p:txBody>
      </p:sp>
      <p:sp>
        <p:nvSpPr>
          <p:cNvPr id="9" name="Shape 7"/>
          <p:cNvSpPr/>
          <p:nvPr/>
        </p:nvSpPr>
        <p:spPr>
          <a:xfrm>
            <a:off x="4383938" y="1691640"/>
            <a:ext cx="3423818" cy="237744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0" name="Shape 8"/>
          <p:cNvSpPr/>
          <p:nvPr/>
        </p:nvSpPr>
        <p:spPr>
          <a:xfrm>
            <a:off x="4383938" y="1691640"/>
            <a:ext cx="3423818" cy="73152"/>
          </a:xfrm>
          <a:prstGeom prst="rect">
            <a:avLst/>
          </a:prstGeom>
          <a:solidFill>
            <a:srgbClr val="E8772E"/>
          </a:solidFill>
          <a:ln/>
        </p:spPr>
        <p:txBody>
          <a:bodyPr/>
          <a:lstStyle/>
          <a:p>
            <a:endParaRPr lang="en-US"/>
          </a:p>
        </p:txBody>
      </p:sp>
      <p:sp>
        <p:nvSpPr>
          <p:cNvPr id="11" name="Text 9"/>
          <p:cNvSpPr/>
          <p:nvPr/>
        </p:nvSpPr>
        <p:spPr>
          <a:xfrm>
            <a:off x="4612538" y="2011680"/>
            <a:ext cx="2966618" cy="868680"/>
          </a:xfrm>
          <a:prstGeom prst="rect">
            <a:avLst/>
          </a:prstGeom>
          <a:noFill/>
          <a:ln/>
        </p:spPr>
        <p:txBody>
          <a:bodyPr wrap="square" lIns="0" tIns="0" rIns="0" bIns="0" rtlCol="0" anchor="ctr"/>
          <a:lstStyle/>
          <a:p>
            <a:pPr marL="0" indent="0">
              <a:buNone/>
            </a:pPr>
            <a:r>
              <a:rPr lang="en-US" sz="5000" b="1" dirty="0">
                <a:solidFill>
                  <a:srgbClr val="FFFFFF"/>
                </a:solidFill>
                <a:latin typeface="Arial Black" pitchFamily="34" charset="0"/>
                <a:ea typeface="Arial Black" pitchFamily="34" charset="-122"/>
                <a:cs typeface="Arial Black" pitchFamily="34" charset="-120"/>
              </a:rPr>
              <a:t>~12–15</a:t>
            </a:r>
            <a:endParaRPr lang="en-US" sz="5000" dirty="0"/>
          </a:p>
        </p:txBody>
      </p:sp>
      <p:sp>
        <p:nvSpPr>
          <p:cNvPr id="12" name="Text 10"/>
          <p:cNvSpPr/>
          <p:nvPr/>
        </p:nvSpPr>
        <p:spPr>
          <a:xfrm>
            <a:off x="4630826" y="2926080"/>
            <a:ext cx="2966618" cy="320040"/>
          </a:xfrm>
          <a:prstGeom prst="rect">
            <a:avLst/>
          </a:prstGeom>
          <a:noFill/>
          <a:ln/>
        </p:spPr>
        <p:txBody>
          <a:bodyPr wrap="square" lIns="0" tIns="0" rIns="0" bIns="0" rtlCol="0" anchor="ctr"/>
          <a:lstStyle/>
          <a:p>
            <a:pPr marL="0" indent="0">
              <a:buNone/>
            </a:pPr>
            <a:r>
              <a:rPr lang="en-US" sz="1600" b="1" kern="0" spc="100" dirty="0">
                <a:solidFill>
                  <a:srgbClr val="E8772E"/>
                </a:solidFill>
                <a:latin typeface="Arial Black" pitchFamily="34" charset="0"/>
                <a:ea typeface="Arial Black" pitchFamily="34" charset="-122"/>
                <a:cs typeface="Arial Black" pitchFamily="34" charset="-120"/>
              </a:rPr>
              <a:t>UPSIDE</a:t>
            </a:r>
            <a:endParaRPr lang="en-US" sz="1600" dirty="0"/>
          </a:p>
        </p:txBody>
      </p:sp>
      <p:sp>
        <p:nvSpPr>
          <p:cNvPr id="13" name="Text 11"/>
          <p:cNvSpPr/>
          <p:nvPr/>
        </p:nvSpPr>
        <p:spPr>
          <a:xfrm>
            <a:off x="4630826" y="3319272"/>
            <a:ext cx="2930042" cy="640080"/>
          </a:xfrm>
          <a:prstGeom prst="rect">
            <a:avLst/>
          </a:prstGeom>
          <a:noFill/>
          <a:ln/>
        </p:spPr>
        <p:txBody>
          <a:bodyPr wrap="square" lIns="0" tIns="0" rIns="0" bIns="0" rtlCol="0" anchor="t"/>
          <a:lstStyle/>
          <a:p>
            <a:pPr marL="0" indent="0">
              <a:buNone/>
            </a:pPr>
            <a:r>
              <a:rPr lang="en-US" sz="1200" dirty="0">
                <a:solidFill>
                  <a:srgbClr val="9C9CA8"/>
                </a:solidFill>
                <a:latin typeface="Arial" pitchFamily="34" charset="0"/>
                <a:ea typeface="Arial" pitchFamily="34" charset="-122"/>
                <a:cs typeface="Arial" pitchFamily="34" charset="-120"/>
              </a:rPr>
              <a:t>Where meaningful star or near-star paths still realistically stretch.</a:t>
            </a:r>
            <a:endParaRPr lang="en-US" sz="1200" dirty="0"/>
          </a:p>
        </p:txBody>
      </p:sp>
      <p:sp>
        <p:nvSpPr>
          <p:cNvPr id="14" name="Shape 12"/>
          <p:cNvSpPr/>
          <p:nvPr/>
        </p:nvSpPr>
        <p:spPr>
          <a:xfrm>
            <a:off x="8173517" y="1691640"/>
            <a:ext cx="3423818" cy="237744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5" name="Shape 13"/>
          <p:cNvSpPr/>
          <p:nvPr/>
        </p:nvSpPr>
        <p:spPr>
          <a:xfrm>
            <a:off x="8173517" y="1691640"/>
            <a:ext cx="3423818" cy="73152"/>
          </a:xfrm>
          <a:prstGeom prst="rect">
            <a:avLst/>
          </a:prstGeom>
          <a:solidFill>
            <a:srgbClr val="E8772E"/>
          </a:solidFill>
          <a:ln/>
        </p:spPr>
        <p:txBody>
          <a:bodyPr/>
          <a:lstStyle/>
          <a:p>
            <a:endParaRPr lang="en-US"/>
          </a:p>
        </p:txBody>
      </p:sp>
      <p:sp>
        <p:nvSpPr>
          <p:cNvPr id="16" name="Text 14"/>
          <p:cNvSpPr/>
          <p:nvPr/>
        </p:nvSpPr>
        <p:spPr>
          <a:xfrm>
            <a:off x="8402117" y="2011680"/>
            <a:ext cx="2966618" cy="868680"/>
          </a:xfrm>
          <a:prstGeom prst="rect">
            <a:avLst/>
          </a:prstGeom>
          <a:noFill/>
          <a:ln/>
        </p:spPr>
        <p:txBody>
          <a:bodyPr wrap="square" lIns="0" tIns="0" rIns="0" bIns="0" rtlCol="0" anchor="ctr"/>
          <a:lstStyle/>
          <a:p>
            <a:pPr marL="0" indent="0">
              <a:buNone/>
            </a:pPr>
            <a:r>
              <a:rPr lang="en-US" sz="5000" b="1" dirty="0">
                <a:solidFill>
                  <a:srgbClr val="FFFFFF"/>
                </a:solidFill>
                <a:latin typeface="Arial Black" pitchFamily="34" charset="0"/>
                <a:ea typeface="Arial Black" pitchFamily="34" charset="-122"/>
                <a:cs typeface="Arial Black" pitchFamily="34" charset="-120"/>
              </a:rPr>
              <a:t>AFTER</a:t>
            </a:r>
            <a:endParaRPr lang="en-US" sz="5000" dirty="0"/>
          </a:p>
        </p:txBody>
      </p:sp>
      <p:sp>
        <p:nvSpPr>
          <p:cNvPr id="17" name="Text 15"/>
          <p:cNvSpPr/>
          <p:nvPr/>
        </p:nvSpPr>
        <p:spPr>
          <a:xfrm>
            <a:off x="8420405" y="2926080"/>
            <a:ext cx="2966618" cy="320040"/>
          </a:xfrm>
          <a:prstGeom prst="rect">
            <a:avLst/>
          </a:prstGeom>
          <a:noFill/>
          <a:ln/>
        </p:spPr>
        <p:txBody>
          <a:bodyPr wrap="square" lIns="0" tIns="0" rIns="0" bIns="0" rtlCol="0" anchor="ctr"/>
          <a:lstStyle/>
          <a:p>
            <a:pPr marL="0" indent="0">
              <a:buNone/>
            </a:pPr>
            <a:r>
              <a:rPr lang="en-US" sz="1600" b="1" kern="0" spc="100" dirty="0">
                <a:solidFill>
                  <a:srgbClr val="E8772E"/>
                </a:solidFill>
                <a:latin typeface="Arial Black" pitchFamily="34" charset="0"/>
                <a:ea typeface="Arial Black" pitchFamily="34" charset="-122"/>
                <a:cs typeface="Arial Black" pitchFamily="34" charset="-120"/>
              </a:rPr>
              <a:t>THAT</a:t>
            </a:r>
            <a:endParaRPr lang="en-US" sz="1600" dirty="0"/>
          </a:p>
        </p:txBody>
      </p:sp>
      <p:sp>
        <p:nvSpPr>
          <p:cNvPr id="18" name="Text 16"/>
          <p:cNvSpPr/>
          <p:nvPr/>
        </p:nvSpPr>
        <p:spPr>
          <a:xfrm>
            <a:off x="8420405" y="3319272"/>
            <a:ext cx="2930042" cy="640080"/>
          </a:xfrm>
          <a:prstGeom prst="rect">
            <a:avLst/>
          </a:prstGeom>
          <a:noFill/>
          <a:ln/>
        </p:spPr>
        <p:txBody>
          <a:bodyPr wrap="square" lIns="0" tIns="0" rIns="0" bIns="0" rtlCol="0" anchor="t"/>
          <a:lstStyle/>
          <a:p>
            <a:pPr marL="0" indent="0">
              <a:buNone/>
            </a:pPr>
            <a:r>
              <a:rPr lang="en-US" sz="1200" dirty="0">
                <a:solidFill>
                  <a:srgbClr val="9C9CA8"/>
                </a:solidFill>
                <a:latin typeface="Arial" pitchFamily="34" charset="0"/>
                <a:ea typeface="Arial" pitchFamily="34" charset="-122"/>
                <a:cs typeface="Arial" pitchFamily="34" charset="-120"/>
              </a:rPr>
              <a:t>Increasingly a choice between certainty and imagination.</a:t>
            </a:r>
            <a:endParaRPr lang="en-US" sz="1200" dirty="0"/>
          </a:p>
        </p:txBody>
      </p:sp>
      <p:sp>
        <p:nvSpPr>
          <p:cNvPr id="19" name="Text 17"/>
          <p:cNvSpPr/>
          <p:nvPr/>
        </p:nvSpPr>
        <p:spPr>
          <a:xfrm>
            <a:off x="594360" y="4572000"/>
            <a:ext cx="11002975" cy="1097280"/>
          </a:xfrm>
          <a:prstGeom prst="rect">
            <a:avLst/>
          </a:prstGeom>
          <a:noFill/>
          <a:ln/>
        </p:spPr>
        <p:txBody>
          <a:bodyPr wrap="square" lIns="0" tIns="0" rIns="0" bIns="0" rtlCol="0" anchor="ctr"/>
          <a:lstStyle/>
          <a:p>
            <a:pPr marL="0" indent="0" algn="ctr">
              <a:buNone/>
            </a:pPr>
            <a:r>
              <a:rPr lang="en-US" sz="1700" i="1" dirty="0">
                <a:solidFill>
                  <a:srgbClr val="FFFFFF"/>
                </a:solidFill>
                <a:latin typeface="Arial" pitchFamily="34" charset="0"/>
                <a:ea typeface="Arial" pitchFamily="34" charset="-122"/>
                <a:cs typeface="Arial" pitchFamily="34" charset="-120"/>
              </a:rPr>
              <a:t>“The real blue-chip tier is four deep, the meaningful upside tier stretches to around 12–15, and after that you’re increasingly choosing between certainty and imagination.”</a:t>
            </a:r>
            <a:endParaRPr lang="en-US" sz="1700" dirty="0"/>
          </a:p>
        </p:txBody>
      </p:sp>
      <p:sp>
        <p:nvSpPr>
          <p:cNvPr id="20" name="Shape 18"/>
          <p:cNvSpPr/>
          <p:nvPr/>
        </p:nvSpPr>
        <p:spPr>
          <a:xfrm>
            <a:off x="594360" y="6455664"/>
            <a:ext cx="256032" cy="54864"/>
          </a:xfrm>
          <a:prstGeom prst="rect">
            <a:avLst/>
          </a:prstGeom>
          <a:solidFill>
            <a:srgbClr val="E8772E"/>
          </a:solidFill>
          <a:ln/>
        </p:spPr>
        <p:txBody>
          <a:bodyPr/>
          <a:lstStyle/>
          <a:p>
            <a:endParaRPr lang="en-US"/>
          </a:p>
        </p:txBody>
      </p:sp>
      <p:sp>
        <p:nvSpPr>
          <p:cNvPr id="21" name="Text 19"/>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2" name="Text 20"/>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17</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bg>
      <p:bgPr>
        <a:solidFill>
          <a:srgbClr val="0D0D11"/>
        </a:solidFill>
        <a:effectLst/>
      </p:bgPr>
    </p:bg>
    <p:spTree>
      <p:nvGrpSpPr>
        <p:cNvPr id="1" name=""/>
        <p:cNvGrpSpPr/>
        <p:nvPr/>
      </p:nvGrpSpPr>
      <p:grpSpPr>
        <a:xfrm>
          <a:off x="0" y="0"/>
          <a:ext cx="0" cy="0"/>
          <a:chOff x="0" y="0"/>
          <a:chExt cx="0" cy="0"/>
        </a:xfrm>
      </p:grpSpPr>
      <p:pic>
        <p:nvPicPr>
          <p:cNvPr id="2" name="Image 0" descr="/agent/turn1/workspace/images/image-70bd870fedf0a3974af2e2feb9471fbb.jpg"/>
          <p:cNvPicPr>
            <a:picLocks noChangeAspect="1"/>
          </p:cNvPicPr>
          <p:nvPr/>
        </p:nvPicPr>
        <p:blipFill>
          <a:blip r:embed="rId3"/>
          <a:srcRect t="7811" b="7811"/>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000000">
              <a:alpha val="60000"/>
            </a:srgbClr>
          </a:solidFill>
          <a:ln/>
        </p:spPr>
        <p:txBody>
          <a:bodyPr/>
          <a:lstStyle/>
          <a:p>
            <a:endParaRPr lang="en-US"/>
          </a:p>
        </p:txBody>
      </p:sp>
      <p:sp>
        <p:nvSpPr>
          <p:cNvPr id="4" name="Shape 1"/>
          <p:cNvSpPr/>
          <p:nvPr/>
        </p:nvSpPr>
        <p:spPr>
          <a:xfrm>
            <a:off x="0" y="0"/>
            <a:ext cx="7498080" cy="6858000"/>
          </a:xfrm>
          <a:prstGeom prst="rect">
            <a:avLst/>
          </a:prstGeom>
          <a:solidFill>
            <a:srgbClr val="0D0D11">
              <a:alpha val="94000"/>
            </a:srgbClr>
          </a:solidFill>
          <a:ln/>
        </p:spPr>
        <p:txBody>
          <a:bodyPr/>
          <a:lstStyle/>
          <a:p>
            <a:endParaRPr lang="en-US"/>
          </a:p>
        </p:txBody>
      </p:sp>
      <p:sp>
        <p:nvSpPr>
          <p:cNvPr id="5" name="Text 2"/>
          <p:cNvSpPr/>
          <p:nvPr/>
        </p:nvSpPr>
        <p:spPr>
          <a:xfrm>
            <a:off x="594360" y="640080"/>
            <a:ext cx="6400800" cy="320040"/>
          </a:xfrm>
          <a:prstGeom prst="rect">
            <a:avLst/>
          </a:prstGeom>
          <a:noFill/>
          <a:ln/>
        </p:spPr>
        <p:txBody>
          <a:bodyPr wrap="square" lIns="0" tIns="0" rIns="0" bIns="0" rtlCol="0" anchor="ctr"/>
          <a:lstStyle/>
          <a:p>
            <a:pPr marL="0" indent="0">
              <a:buNone/>
            </a:pPr>
            <a:r>
              <a:rPr lang="en-US" sz="1300" b="1" kern="0" spc="300" dirty="0">
                <a:solidFill>
                  <a:srgbClr val="E8772E"/>
                </a:solidFill>
                <a:latin typeface="Arial Black" pitchFamily="34" charset="0"/>
                <a:ea typeface="Arial Black" pitchFamily="34" charset="-122"/>
                <a:cs typeface="Arial Black" pitchFamily="34" charset="-120"/>
              </a:rPr>
              <a:t>THE BOTTOM LINE</a:t>
            </a:r>
            <a:endParaRPr lang="en-US" sz="1300" dirty="0"/>
          </a:p>
        </p:txBody>
      </p:sp>
      <p:sp>
        <p:nvSpPr>
          <p:cNvPr id="6" name="Text 3"/>
          <p:cNvSpPr/>
          <p:nvPr/>
        </p:nvSpPr>
        <p:spPr>
          <a:xfrm>
            <a:off x="594360" y="960120"/>
            <a:ext cx="6400800" cy="640080"/>
          </a:xfrm>
          <a:prstGeom prst="rect">
            <a:avLst/>
          </a:prstGeom>
          <a:noFill/>
          <a:ln/>
        </p:spPr>
        <p:txBody>
          <a:bodyPr wrap="square" lIns="0" tIns="0" rIns="0" bIns="0" rtlCol="0" anchor="ctr"/>
          <a:lstStyle/>
          <a:p>
            <a:pPr marL="0" indent="0">
              <a:buNone/>
            </a:pPr>
            <a:r>
              <a:rPr lang="en-US" sz="3100" b="1" dirty="0">
                <a:solidFill>
                  <a:srgbClr val="FFFFFF"/>
                </a:solidFill>
                <a:latin typeface="Arial Black" pitchFamily="34" charset="0"/>
                <a:ea typeface="Arial Black" pitchFamily="34" charset="-122"/>
                <a:cs typeface="Arial Black" pitchFamily="34" charset="-120"/>
              </a:rPr>
              <a:t>What to Watch on Draft Night</a:t>
            </a:r>
            <a:endParaRPr lang="en-US" sz="3100" dirty="0"/>
          </a:p>
        </p:txBody>
      </p:sp>
      <p:sp>
        <p:nvSpPr>
          <p:cNvPr id="7" name="Text 4"/>
          <p:cNvSpPr/>
          <p:nvPr/>
        </p:nvSpPr>
        <p:spPr>
          <a:xfrm>
            <a:off x="594360" y="1874520"/>
            <a:ext cx="685800" cy="548640"/>
          </a:xfrm>
          <a:prstGeom prst="rect">
            <a:avLst/>
          </a:prstGeom>
          <a:noFill/>
          <a:ln/>
        </p:spPr>
        <p:txBody>
          <a:bodyPr wrap="square" lIns="0" tIns="0" rIns="0" bIns="0" rtlCol="0" anchor="t"/>
          <a:lstStyle/>
          <a:p>
            <a:pPr marL="0" indent="0">
              <a:buNone/>
            </a:pPr>
            <a:r>
              <a:rPr lang="en-US" sz="2600" b="1" dirty="0">
                <a:solidFill>
                  <a:srgbClr val="E8772E"/>
                </a:solidFill>
                <a:latin typeface="Arial Black" pitchFamily="34" charset="0"/>
                <a:ea typeface="Arial Black" pitchFamily="34" charset="-122"/>
                <a:cs typeface="Arial Black" pitchFamily="34" charset="-120"/>
              </a:rPr>
              <a:t>01</a:t>
            </a:r>
            <a:endParaRPr lang="en-US" sz="2600" dirty="0"/>
          </a:p>
        </p:txBody>
      </p:sp>
      <p:sp>
        <p:nvSpPr>
          <p:cNvPr id="8" name="Text 5"/>
          <p:cNvSpPr/>
          <p:nvPr/>
        </p:nvSpPr>
        <p:spPr>
          <a:xfrm>
            <a:off x="1371600" y="1856232"/>
            <a:ext cx="603504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Washington controls the board</a:t>
            </a:r>
            <a:endParaRPr lang="en-US" sz="1500" dirty="0"/>
          </a:p>
        </p:txBody>
      </p:sp>
      <p:sp>
        <p:nvSpPr>
          <p:cNvPr id="9" name="Text 6"/>
          <p:cNvSpPr/>
          <p:nvPr/>
        </p:nvSpPr>
        <p:spPr>
          <a:xfrm>
            <a:off x="1371600" y="2185416"/>
            <a:ext cx="6035040" cy="548640"/>
          </a:xfrm>
          <a:prstGeom prst="rect">
            <a:avLst/>
          </a:prstGeom>
          <a:noFill/>
          <a:ln/>
        </p:spPr>
        <p:txBody>
          <a:bodyPr wrap="square" lIns="0" tIns="0" rIns="0" bIns="0" rtlCol="0" anchor="t"/>
          <a:lstStyle/>
          <a:p>
            <a:pPr marL="0" indent="0">
              <a:buNone/>
            </a:pPr>
            <a:r>
              <a:rPr lang="en-US" sz="1150" dirty="0">
                <a:solidFill>
                  <a:srgbClr val="E2E2E6"/>
                </a:solidFill>
                <a:latin typeface="Arial" pitchFamily="34" charset="0"/>
                <a:ea typeface="Arial" pitchFamily="34" charset="-122"/>
                <a:cs typeface="Arial" pitchFamily="34" charset="-120"/>
              </a:rPr>
              <a:t>The Wizards hold No. 1 and the clearest path to a franchise creator in Dybantsa.</a:t>
            </a:r>
            <a:endParaRPr lang="en-US" sz="1150" dirty="0"/>
          </a:p>
        </p:txBody>
      </p:sp>
      <p:sp>
        <p:nvSpPr>
          <p:cNvPr id="10" name="Text 7"/>
          <p:cNvSpPr/>
          <p:nvPr/>
        </p:nvSpPr>
        <p:spPr>
          <a:xfrm>
            <a:off x="594360" y="2807208"/>
            <a:ext cx="685800" cy="548640"/>
          </a:xfrm>
          <a:prstGeom prst="rect">
            <a:avLst/>
          </a:prstGeom>
          <a:noFill/>
          <a:ln/>
        </p:spPr>
        <p:txBody>
          <a:bodyPr wrap="square" lIns="0" tIns="0" rIns="0" bIns="0" rtlCol="0" anchor="t"/>
          <a:lstStyle/>
          <a:p>
            <a:pPr marL="0" indent="0">
              <a:buNone/>
            </a:pPr>
            <a:r>
              <a:rPr lang="en-US" sz="2600" b="1" dirty="0">
                <a:solidFill>
                  <a:srgbClr val="E8772E"/>
                </a:solidFill>
                <a:latin typeface="Arial Black" pitchFamily="34" charset="0"/>
                <a:ea typeface="Arial Black" pitchFamily="34" charset="-122"/>
                <a:cs typeface="Arial Black" pitchFamily="34" charset="-120"/>
              </a:rPr>
              <a:t>02</a:t>
            </a:r>
            <a:endParaRPr lang="en-US" sz="2600" dirty="0"/>
          </a:p>
        </p:txBody>
      </p:sp>
      <p:sp>
        <p:nvSpPr>
          <p:cNvPr id="11" name="Text 8"/>
          <p:cNvSpPr/>
          <p:nvPr/>
        </p:nvSpPr>
        <p:spPr>
          <a:xfrm>
            <a:off x="1371600" y="2788920"/>
            <a:ext cx="603504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A tale of two builds</a:t>
            </a:r>
            <a:endParaRPr lang="en-US" sz="1500" dirty="0"/>
          </a:p>
        </p:txBody>
      </p:sp>
      <p:sp>
        <p:nvSpPr>
          <p:cNvPr id="12" name="Text 9"/>
          <p:cNvSpPr/>
          <p:nvPr/>
        </p:nvSpPr>
        <p:spPr>
          <a:xfrm>
            <a:off x="1371600" y="3118104"/>
            <a:ext cx="6035040" cy="548640"/>
          </a:xfrm>
          <a:prstGeom prst="rect">
            <a:avLst/>
          </a:prstGeom>
          <a:noFill/>
          <a:ln/>
        </p:spPr>
        <p:txBody>
          <a:bodyPr wrap="square" lIns="0" tIns="0" rIns="0" bIns="0" rtlCol="0" anchor="t"/>
          <a:lstStyle/>
          <a:p>
            <a:pPr marL="0" indent="0">
              <a:buNone/>
            </a:pPr>
            <a:r>
              <a:rPr lang="en-US" sz="1150" dirty="0">
                <a:solidFill>
                  <a:srgbClr val="E2E2E6"/>
                </a:solidFill>
                <a:latin typeface="Arial" pitchFamily="34" charset="0"/>
                <a:ea typeface="Arial" pitchFamily="34" charset="-122"/>
                <a:cs typeface="Arial" pitchFamily="34" charset="-120"/>
              </a:rPr>
              <a:t>Both 2026 finalists reached the top by opposite routes — the Spurs drafted it, the Knicks bought it.</a:t>
            </a:r>
            <a:endParaRPr lang="en-US" sz="1150" dirty="0"/>
          </a:p>
        </p:txBody>
      </p:sp>
      <p:sp>
        <p:nvSpPr>
          <p:cNvPr id="13" name="Text 10"/>
          <p:cNvSpPr/>
          <p:nvPr/>
        </p:nvSpPr>
        <p:spPr>
          <a:xfrm>
            <a:off x="594360" y="3739896"/>
            <a:ext cx="685800" cy="548640"/>
          </a:xfrm>
          <a:prstGeom prst="rect">
            <a:avLst/>
          </a:prstGeom>
          <a:noFill/>
          <a:ln/>
        </p:spPr>
        <p:txBody>
          <a:bodyPr wrap="square" lIns="0" tIns="0" rIns="0" bIns="0" rtlCol="0" anchor="t"/>
          <a:lstStyle/>
          <a:p>
            <a:pPr marL="0" indent="0">
              <a:buNone/>
            </a:pPr>
            <a:r>
              <a:rPr lang="en-US" sz="2600" b="1" dirty="0">
                <a:solidFill>
                  <a:srgbClr val="E8772E"/>
                </a:solidFill>
                <a:latin typeface="Arial Black" pitchFamily="34" charset="0"/>
                <a:ea typeface="Arial Black" pitchFamily="34" charset="-122"/>
                <a:cs typeface="Arial Black" pitchFamily="34" charset="-120"/>
              </a:rPr>
              <a:t>03</a:t>
            </a:r>
            <a:endParaRPr lang="en-US" sz="2600" dirty="0"/>
          </a:p>
        </p:txBody>
      </p:sp>
      <p:sp>
        <p:nvSpPr>
          <p:cNvPr id="14" name="Text 11"/>
          <p:cNvSpPr/>
          <p:nvPr/>
        </p:nvSpPr>
        <p:spPr>
          <a:xfrm>
            <a:off x="1371600" y="3721608"/>
            <a:ext cx="603504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Value lives outside the lottery</a:t>
            </a:r>
            <a:endParaRPr lang="en-US" sz="1500" dirty="0"/>
          </a:p>
        </p:txBody>
      </p:sp>
      <p:sp>
        <p:nvSpPr>
          <p:cNvPr id="15" name="Text 12"/>
          <p:cNvSpPr/>
          <p:nvPr/>
        </p:nvSpPr>
        <p:spPr>
          <a:xfrm>
            <a:off x="1371600" y="4050792"/>
            <a:ext cx="6035040" cy="548640"/>
          </a:xfrm>
          <a:prstGeom prst="rect">
            <a:avLst/>
          </a:prstGeom>
          <a:noFill/>
          <a:ln/>
        </p:spPr>
        <p:txBody>
          <a:bodyPr wrap="square" lIns="0" tIns="0" rIns="0" bIns="0" rtlCol="0" anchor="t"/>
          <a:lstStyle/>
          <a:p>
            <a:pPr marL="0" indent="0">
              <a:buNone/>
            </a:pPr>
            <a:r>
              <a:rPr lang="en-US" sz="1150" dirty="0">
                <a:solidFill>
                  <a:srgbClr val="E2E2E6"/>
                </a:solidFill>
                <a:latin typeface="Arial" pitchFamily="34" charset="0"/>
                <a:ea typeface="Arial" pitchFamily="34" charset="-122"/>
                <a:cs typeface="Arial" pitchFamily="34" charset="-120"/>
              </a:rPr>
              <a:t>Jokić, Giannis, and Kawhi are the reminder: the best returns rarely come at the very top.</a:t>
            </a:r>
            <a:endParaRPr lang="en-US" sz="1150" dirty="0"/>
          </a:p>
        </p:txBody>
      </p:sp>
      <p:sp>
        <p:nvSpPr>
          <p:cNvPr id="16" name="Text 13"/>
          <p:cNvSpPr/>
          <p:nvPr/>
        </p:nvSpPr>
        <p:spPr>
          <a:xfrm>
            <a:off x="594360" y="4672584"/>
            <a:ext cx="685800" cy="548640"/>
          </a:xfrm>
          <a:prstGeom prst="rect">
            <a:avLst/>
          </a:prstGeom>
          <a:noFill/>
          <a:ln/>
        </p:spPr>
        <p:txBody>
          <a:bodyPr wrap="square" lIns="0" tIns="0" rIns="0" bIns="0" rtlCol="0" anchor="t"/>
          <a:lstStyle/>
          <a:p>
            <a:pPr marL="0" indent="0">
              <a:buNone/>
            </a:pPr>
            <a:r>
              <a:rPr lang="en-US" sz="2600" b="1" dirty="0">
                <a:solidFill>
                  <a:srgbClr val="E8772E"/>
                </a:solidFill>
                <a:latin typeface="Arial Black" pitchFamily="34" charset="0"/>
                <a:ea typeface="Arial Black" pitchFamily="34" charset="-122"/>
                <a:cs typeface="Arial Black" pitchFamily="34" charset="-120"/>
              </a:rPr>
              <a:t>04</a:t>
            </a:r>
            <a:endParaRPr lang="en-US" sz="2600" dirty="0"/>
          </a:p>
        </p:txBody>
      </p:sp>
      <p:sp>
        <p:nvSpPr>
          <p:cNvPr id="17" name="Text 14"/>
          <p:cNvSpPr/>
          <p:nvPr/>
        </p:nvSpPr>
        <p:spPr>
          <a:xfrm>
            <a:off x="1371600" y="4654296"/>
            <a:ext cx="6035040"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Four blue-chips, then a gamble</a:t>
            </a:r>
            <a:endParaRPr lang="en-US" sz="1500" dirty="0"/>
          </a:p>
        </p:txBody>
      </p:sp>
      <p:sp>
        <p:nvSpPr>
          <p:cNvPr id="18" name="Text 15"/>
          <p:cNvSpPr/>
          <p:nvPr/>
        </p:nvSpPr>
        <p:spPr>
          <a:xfrm>
            <a:off x="1371600" y="4983480"/>
            <a:ext cx="6035040" cy="548640"/>
          </a:xfrm>
          <a:prstGeom prst="rect">
            <a:avLst/>
          </a:prstGeom>
          <a:noFill/>
          <a:ln/>
        </p:spPr>
        <p:txBody>
          <a:bodyPr wrap="square" lIns="0" tIns="0" rIns="0" bIns="0" rtlCol="0" anchor="t"/>
          <a:lstStyle/>
          <a:p>
            <a:pPr marL="0" indent="0">
              <a:buNone/>
            </a:pPr>
            <a:r>
              <a:rPr lang="en-US" sz="1150" dirty="0">
                <a:solidFill>
                  <a:srgbClr val="E2E2E6"/>
                </a:solidFill>
                <a:latin typeface="Arial" pitchFamily="34" charset="0"/>
                <a:ea typeface="Arial" pitchFamily="34" charset="-122"/>
                <a:cs typeface="Arial" pitchFamily="34" charset="-120"/>
              </a:rPr>
              <a:t>Beyond the top four, the class quickly becomes a choice between certainty and upside.</a:t>
            </a:r>
            <a:endParaRPr lang="en-US" sz="1150" dirty="0"/>
          </a:p>
        </p:txBody>
      </p:sp>
      <p:sp>
        <p:nvSpPr>
          <p:cNvPr id="19" name="Text 16"/>
          <p:cNvSpPr/>
          <p:nvPr/>
        </p:nvSpPr>
        <p:spPr>
          <a:xfrm>
            <a:off x="594360" y="6126480"/>
            <a:ext cx="11002975" cy="365760"/>
          </a:xfrm>
          <a:prstGeom prst="rect">
            <a:avLst/>
          </a:prstGeom>
          <a:noFill/>
          <a:ln/>
        </p:spPr>
        <p:txBody>
          <a:bodyPr wrap="square" lIns="0" tIns="0" rIns="0" bIns="0" rtlCol="0" anchor="ctr"/>
          <a:lstStyle/>
          <a:p>
            <a:pPr marL="0" indent="0">
              <a:buNone/>
            </a:pPr>
            <a:r>
              <a:rPr lang="en-US" sz="1200" b="1" kern="0" spc="200" dirty="0">
                <a:solidFill>
                  <a:srgbClr val="F2A93B"/>
                </a:solidFill>
                <a:latin typeface="Arial Black" pitchFamily="34" charset="0"/>
                <a:ea typeface="Arial Black" pitchFamily="34" charset="-122"/>
                <a:cs typeface="Arial Black" pitchFamily="34" charset="-120"/>
              </a:rPr>
              <a:t>JUNE 23–24, 2026  ·  BARCLAYS CENTER, BROOKLYN  ·  8 PM ET</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HISTORY</a:t>
            </a:r>
            <a:endParaRPr lang="en-US" sz="1250" dirty="0"/>
          </a:p>
        </p:txBody>
      </p:sp>
      <p:sp>
        <p:nvSpPr>
          <p:cNvPr id="27" name="Shape 24"/>
          <p:cNvSpPr/>
          <p:nvPr/>
        </p:nvSpPr>
        <p:spPr>
          <a:xfrm>
            <a:off x="594360" y="6455664"/>
            <a:ext cx="256032" cy="54864"/>
          </a:xfrm>
          <a:prstGeom prst="rect">
            <a:avLst/>
          </a:prstGeom>
          <a:solidFill>
            <a:srgbClr val="E8772E"/>
          </a:solidFill>
          <a:ln/>
        </p:spPr>
        <p:txBody>
          <a:bodyPr/>
          <a:lstStyle/>
          <a:p>
            <a:endParaRPr lang="en-US"/>
          </a:p>
        </p:txBody>
      </p:sp>
      <p:sp>
        <p:nvSpPr>
          <p:cNvPr id="28" name="Text 25"/>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9" name="Text 26"/>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02</a:t>
            </a:r>
            <a:endParaRPr lang="en-US" sz="1100" dirty="0"/>
          </a:p>
        </p:txBody>
      </p:sp>
      <p:pic>
        <p:nvPicPr>
          <p:cNvPr id="33" name="Picture 32">
            <a:extLst>
              <a:ext uri="{FF2B5EF4-FFF2-40B4-BE49-F238E27FC236}">
                <a16:creationId xmlns:a16="http://schemas.microsoft.com/office/drawing/2014/main" id="{77CDF709-9C81-C26F-E0CD-157869838383}"/>
              </a:ext>
            </a:extLst>
          </p:cNvPr>
          <p:cNvPicPr>
            <a:picLocks noChangeAspect="1"/>
          </p:cNvPicPr>
          <p:nvPr/>
        </p:nvPicPr>
        <p:blipFill>
          <a:blip r:embed="rId3"/>
          <a:stretch>
            <a:fillRect/>
          </a:stretch>
        </p:blipFill>
        <p:spPr>
          <a:xfrm>
            <a:off x="850392" y="800984"/>
            <a:ext cx="6019016" cy="4595163"/>
          </a:xfrm>
          <a:prstGeom prst="rect">
            <a:avLst/>
          </a:prstGeom>
        </p:spPr>
      </p:pic>
      <p:pic>
        <p:nvPicPr>
          <p:cNvPr id="34" name="Picture 33">
            <a:extLst>
              <a:ext uri="{FF2B5EF4-FFF2-40B4-BE49-F238E27FC236}">
                <a16:creationId xmlns:a16="http://schemas.microsoft.com/office/drawing/2014/main" id="{4C5E4C63-4385-606C-FCA2-19FF17C9DD39}"/>
              </a:ext>
            </a:extLst>
          </p:cNvPr>
          <p:cNvPicPr>
            <a:picLocks noChangeAspect="1"/>
          </p:cNvPicPr>
          <p:nvPr/>
        </p:nvPicPr>
        <p:blipFill>
          <a:blip r:embed="rId4"/>
          <a:stretch>
            <a:fillRect/>
          </a:stretch>
        </p:blipFill>
        <p:spPr>
          <a:xfrm>
            <a:off x="7431735" y="1763739"/>
            <a:ext cx="4165600" cy="3060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0D11"/>
        </a:solidFill>
        <a:effectLst/>
      </p:bgPr>
    </p:bg>
    <p:spTree>
      <p:nvGrpSpPr>
        <p:cNvPr id="1" name="">
          <a:extLst>
            <a:ext uri="{FF2B5EF4-FFF2-40B4-BE49-F238E27FC236}">
              <a16:creationId xmlns:a16="http://schemas.microsoft.com/office/drawing/2014/main" id="{30DD9F12-E328-0F41-EB70-40EC6C023D6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480881B-4AA1-30B2-00DF-897A095E8178}"/>
              </a:ext>
            </a:extLst>
          </p:cNvPr>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VENUE</a:t>
            </a:r>
            <a:endParaRPr lang="en-US" sz="1250" dirty="0"/>
          </a:p>
        </p:txBody>
      </p:sp>
      <p:pic>
        <p:nvPicPr>
          <p:cNvPr id="4" name="Image 0" descr="/agent/turn1/workspace/images/image-70bd870fedf0a3974af2e2feb9471fbb.jpg">
            <a:extLst>
              <a:ext uri="{FF2B5EF4-FFF2-40B4-BE49-F238E27FC236}">
                <a16:creationId xmlns:a16="http://schemas.microsoft.com/office/drawing/2014/main" id="{525F8DAC-80CA-BDB8-227F-D98D39440DA2}"/>
              </a:ext>
            </a:extLst>
          </p:cNvPr>
          <p:cNvPicPr>
            <a:picLocks noChangeAspect="1"/>
          </p:cNvPicPr>
          <p:nvPr/>
        </p:nvPicPr>
        <p:blipFill>
          <a:blip r:embed="rId3"/>
          <a:srcRect t="2785" b="2785"/>
          <a:stretch/>
        </p:blipFill>
        <p:spPr>
          <a:xfrm>
            <a:off x="7818120" y="384048"/>
            <a:ext cx="3776472" cy="2377440"/>
          </a:xfrm>
          <a:prstGeom prst="rect">
            <a:avLst/>
          </a:prstGeom>
        </p:spPr>
      </p:pic>
      <p:sp>
        <p:nvSpPr>
          <p:cNvPr id="5" name="Shape 2">
            <a:extLst>
              <a:ext uri="{FF2B5EF4-FFF2-40B4-BE49-F238E27FC236}">
                <a16:creationId xmlns:a16="http://schemas.microsoft.com/office/drawing/2014/main" id="{46D77294-9452-870B-8FC7-5FF422F8099E}"/>
              </a:ext>
            </a:extLst>
          </p:cNvPr>
          <p:cNvSpPr/>
          <p:nvPr/>
        </p:nvSpPr>
        <p:spPr>
          <a:xfrm>
            <a:off x="7818120" y="384048"/>
            <a:ext cx="3776472" cy="2377440"/>
          </a:xfrm>
          <a:prstGeom prst="rect">
            <a:avLst/>
          </a:prstGeom>
          <a:ln w="12700">
            <a:solidFill>
              <a:srgbClr val="33333F"/>
            </a:solidFill>
            <a:prstDash val="solid"/>
          </a:ln>
        </p:spPr>
        <p:txBody>
          <a:bodyPr/>
          <a:lstStyle/>
          <a:p>
            <a:endParaRPr lang="en-US"/>
          </a:p>
        </p:txBody>
      </p:sp>
      <p:sp>
        <p:nvSpPr>
          <p:cNvPr id="27" name="Shape 24">
            <a:extLst>
              <a:ext uri="{FF2B5EF4-FFF2-40B4-BE49-F238E27FC236}">
                <a16:creationId xmlns:a16="http://schemas.microsoft.com/office/drawing/2014/main" id="{8392B117-969B-6013-88BC-E8D1DB630BE7}"/>
              </a:ext>
            </a:extLst>
          </p:cNvPr>
          <p:cNvSpPr/>
          <p:nvPr/>
        </p:nvSpPr>
        <p:spPr>
          <a:xfrm>
            <a:off x="594360" y="6455664"/>
            <a:ext cx="256032" cy="54864"/>
          </a:xfrm>
          <a:prstGeom prst="rect">
            <a:avLst/>
          </a:prstGeom>
          <a:solidFill>
            <a:srgbClr val="E8772E"/>
          </a:solidFill>
          <a:ln/>
        </p:spPr>
        <p:txBody>
          <a:bodyPr/>
          <a:lstStyle/>
          <a:p>
            <a:endParaRPr lang="en-US"/>
          </a:p>
        </p:txBody>
      </p:sp>
      <p:sp>
        <p:nvSpPr>
          <p:cNvPr id="28" name="Text 25">
            <a:extLst>
              <a:ext uri="{FF2B5EF4-FFF2-40B4-BE49-F238E27FC236}">
                <a16:creationId xmlns:a16="http://schemas.microsoft.com/office/drawing/2014/main" id="{1F24EE34-D7A9-94F9-71DE-77298327C3DF}"/>
              </a:ext>
            </a:extLst>
          </p:cNvPr>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9" name="Text 26">
            <a:extLst>
              <a:ext uri="{FF2B5EF4-FFF2-40B4-BE49-F238E27FC236}">
                <a16:creationId xmlns:a16="http://schemas.microsoft.com/office/drawing/2014/main" id="{7178152E-9BF0-D615-1E77-69EFE798FDD6}"/>
              </a:ext>
            </a:extLst>
          </p:cNvPr>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02</a:t>
            </a:r>
            <a:endParaRPr lang="en-US" sz="1100" dirty="0"/>
          </a:p>
        </p:txBody>
      </p:sp>
      <p:pic>
        <p:nvPicPr>
          <p:cNvPr id="6" name="Picture 5">
            <a:extLst>
              <a:ext uri="{FF2B5EF4-FFF2-40B4-BE49-F238E27FC236}">
                <a16:creationId xmlns:a16="http://schemas.microsoft.com/office/drawing/2014/main" id="{70F61FDB-0C16-4A90-34A4-62D32483054D}"/>
              </a:ext>
            </a:extLst>
          </p:cNvPr>
          <p:cNvPicPr>
            <a:picLocks noChangeAspect="1"/>
          </p:cNvPicPr>
          <p:nvPr/>
        </p:nvPicPr>
        <p:blipFill>
          <a:blip r:embed="rId4"/>
          <a:stretch>
            <a:fillRect/>
          </a:stretch>
        </p:blipFill>
        <p:spPr>
          <a:xfrm>
            <a:off x="2283918" y="1801876"/>
            <a:ext cx="3606800" cy="3327400"/>
          </a:xfrm>
          <a:prstGeom prst="rect">
            <a:avLst/>
          </a:prstGeom>
        </p:spPr>
      </p:pic>
    </p:spTree>
    <p:extLst>
      <p:ext uri="{BB962C8B-B14F-4D97-AF65-F5344CB8AC3E}">
        <p14:creationId xmlns:p14="http://schemas.microsoft.com/office/powerpoint/2010/main" val="417033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0D11"/>
        </a:solidFill>
        <a:effectLst/>
      </p:bgPr>
    </p:bg>
    <p:spTree>
      <p:nvGrpSpPr>
        <p:cNvPr id="1" name="">
          <a:extLst>
            <a:ext uri="{FF2B5EF4-FFF2-40B4-BE49-F238E27FC236}">
              <a16:creationId xmlns:a16="http://schemas.microsoft.com/office/drawing/2014/main" id="{2D5A5737-4731-F628-9F92-3076E78E9C1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1A37814-A7C3-B062-FEF9-E16CFD2879B3}"/>
              </a:ext>
            </a:extLst>
          </p:cNvPr>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VENUE</a:t>
            </a:r>
            <a:endParaRPr lang="en-US" sz="1250" dirty="0"/>
          </a:p>
        </p:txBody>
      </p:sp>
      <p:sp>
        <p:nvSpPr>
          <p:cNvPr id="27" name="Shape 24">
            <a:extLst>
              <a:ext uri="{FF2B5EF4-FFF2-40B4-BE49-F238E27FC236}">
                <a16:creationId xmlns:a16="http://schemas.microsoft.com/office/drawing/2014/main" id="{DD48A49F-37EC-A520-2CBF-C3D636F143B9}"/>
              </a:ext>
            </a:extLst>
          </p:cNvPr>
          <p:cNvSpPr/>
          <p:nvPr/>
        </p:nvSpPr>
        <p:spPr>
          <a:xfrm>
            <a:off x="594360" y="6455664"/>
            <a:ext cx="256032" cy="54864"/>
          </a:xfrm>
          <a:prstGeom prst="rect">
            <a:avLst/>
          </a:prstGeom>
          <a:solidFill>
            <a:srgbClr val="E8772E"/>
          </a:solidFill>
          <a:ln/>
        </p:spPr>
        <p:txBody>
          <a:bodyPr/>
          <a:lstStyle/>
          <a:p>
            <a:endParaRPr lang="en-US"/>
          </a:p>
        </p:txBody>
      </p:sp>
      <p:sp>
        <p:nvSpPr>
          <p:cNvPr id="28" name="Text 25">
            <a:extLst>
              <a:ext uri="{FF2B5EF4-FFF2-40B4-BE49-F238E27FC236}">
                <a16:creationId xmlns:a16="http://schemas.microsoft.com/office/drawing/2014/main" id="{967EF90C-B5C0-9395-031D-46AF1695B3DD}"/>
              </a:ext>
            </a:extLst>
          </p:cNvPr>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9" name="Text 26">
            <a:extLst>
              <a:ext uri="{FF2B5EF4-FFF2-40B4-BE49-F238E27FC236}">
                <a16:creationId xmlns:a16="http://schemas.microsoft.com/office/drawing/2014/main" id="{8F1987F6-D118-FE0A-47BA-DBDA2B87F6EA}"/>
              </a:ext>
            </a:extLst>
          </p:cNvPr>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02</a:t>
            </a:r>
            <a:endParaRPr lang="en-US" sz="1100" dirty="0"/>
          </a:p>
        </p:txBody>
      </p:sp>
      <p:sp>
        <p:nvSpPr>
          <p:cNvPr id="3" name="TextBox 2">
            <a:extLst>
              <a:ext uri="{FF2B5EF4-FFF2-40B4-BE49-F238E27FC236}">
                <a16:creationId xmlns:a16="http://schemas.microsoft.com/office/drawing/2014/main" id="{B1687386-DA00-DA92-8760-04300A804058}"/>
              </a:ext>
            </a:extLst>
          </p:cNvPr>
          <p:cNvSpPr txBox="1"/>
          <p:nvPr/>
        </p:nvSpPr>
        <p:spPr>
          <a:xfrm>
            <a:off x="6550702" y="-118422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852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0D11"/>
        </a:solidFill>
        <a:effectLst/>
      </p:bgPr>
    </p:bg>
    <p:spTree>
      <p:nvGrpSpPr>
        <p:cNvPr id="1" name="">
          <a:extLst>
            <a:ext uri="{FF2B5EF4-FFF2-40B4-BE49-F238E27FC236}">
              <a16:creationId xmlns:a16="http://schemas.microsoft.com/office/drawing/2014/main" id="{EC7C4990-FDB3-33DC-E40E-DF43574CF23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B19E325-7B15-C04A-6136-C42D6401B033}"/>
              </a:ext>
            </a:extLst>
          </p:cNvPr>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DRAFT NIGHT</a:t>
            </a:r>
            <a:endParaRPr lang="en-US" sz="1250" dirty="0"/>
          </a:p>
        </p:txBody>
      </p:sp>
      <p:sp>
        <p:nvSpPr>
          <p:cNvPr id="3" name="Text 1">
            <a:extLst>
              <a:ext uri="{FF2B5EF4-FFF2-40B4-BE49-F238E27FC236}">
                <a16:creationId xmlns:a16="http://schemas.microsoft.com/office/drawing/2014/main" id="{BAE3E606-E442-494D-9B63-B4686FCE5D07}"/>
              </a:ext>
            </a:extLst>
          </p:cNvPr>
          <p:cNvSpPr/>
          <p:nvPr/>
        </p:nvSpPr>
        <p:spPr>
          <a:xfrm>
            <a:off x="594360" y="676656"/>
            <a:ext cx="6675120"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The 2026 Draft at a Glance</a:t>
            </a:r>
            <a:endParaRPr lang="en-US" sz="3000" dirty="0"/>
          </a:p>
        </p:txBody>
      </p:sp>
      <p:pic>
        <p:nvPicPr>
          <p:cNvPr id="4" name="Image 0" descr="/agent/turn1/workspace/images/image-70bd870fedf0a3974af2e2feb9471fbb.jpg">
            <a:extLst>
              <a:ext uri="{FF2B5EF4-FFF2-40B4-BE49-F238E27FC236}">
                <a16:creationId xmlns:a16="http://schemas.microsoft.com/office/drawing/2014/main" id="{9C715858-D027-4E24-5932-8D53C35A54A2}"/>
              </a:ext>
            </a:extLst>
          </p:cNvPr>
          <p:cNvPicPr>
            <a:picLocks noChangeAspect="1"/>
          </p:cNvPicPr>
          <p:nvPr/>
        </p:nvPicPr>
        <p:blipFill>
          <a:blip r:embed="rId3"/>
          <a:srcRect t="2785" b="2785"/>
          <a:stretch/>
        </p:blipFill>
        <p:spPr>
          <a:xfrm>
            <a:off x="7818120" y="384048"/>
            <a:ext cx="3776472" cy="2377440"/>
          </a:xfrm>
          <a:prstGeom prst="rect">
            <a:avLst/>
          </a:prstGeom>
        </p:spPr>
      </p:pic>
      <p:sp>
        <p:nvSpPr>
          <p:cNvPr id="5" name="Shape 2">
            <a:extLst>
              <a:ext uri="{FF2B5EF4-FFF2-40B4-BE49-F238E27FC236}">
                <a16:creationId xmlns:a16="http://schemas.microsoft.com/office/drawing/2014/main" id="{D39ABE03-8896-04F4-ABE6-F9BA5B870C0A}"/>
              </a:ext>
            </a:extLst>
          </p:cNvPr>
          <p:cNvSpPr/>
          <p:nvPr/>
        </p:nvSpPr>
        <p:spPr>
          <a:xfrm>
            <a:off x="7818120" y="384048"/>
            <a:ext cx="3776472" cy="2377440"/>
          </a:xfrm>
          <a:prstGeom prst="rect">
            <a:avLst/>
          </a:prstGeom>
          <a:ln w="12700">
            <a:solidFill>
              <a:srgbClr val="33333F"/>
            </a:solidFill>
            <a:prstDash val="solid"/>
          </a:ln>
        </p:spPr>
        <p:txBody>
          <a:bodyPr/>
          <a:lstStyle/>
          <a:p>
            <a:endParaRPr lang="en-US"/>
          </a:p>
        </p:txBody>
      </p:sp>
      <p:sp>
        <p:nvSpPr>
          <p:cNvPr id="6" name="Shape 3">
            <a:extLst>
              <a:ext uri="{FF2B5EF4-FFF2-40B4-BE49-F238E27FC236}">
                <a16:creationId xmlns:a16="http://schemas.microsoft.com/office/drawing/2014/main" id="{BA3897BD-E5D6-A76B-C89A-0C87001F2E26}"/>
              </a:ext>
            </a:extLst>
          </p:cNvPr>
          <p:cNvSpPr/>
          <p:nvPr/>
        </p:nvSpPr>
        <p:spPr>
          <a:xfrm>
            <a:off x="594360" y="3063240"/>
            <a:ext cx="2545004" cy="16002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7" name="Shape 4">
            <a:extLst>
              <a:ext uri="{FF2B5EF4-FFF2-40B4-BE49-F238E27FC236}">
                <a16:creationId xmlns:a16="http://schemas.microsoft.com/office/drawing/2014/main" id="{2DAA002B-4E7F-4DE3-3BA9-F17A4A3FFB62}"/>
              </a:ext>
            </a:extLst>
          </p:cNvPr>
          <p:cNvSpPr/>
          <p:nvPr/>
        </p:nvSpPr>
        <p:spPr>
          <a:xfrm>
            <a:off x="594360" y="3063240"/>
            <a:ext cx="2545004" cy="64008"/>
          </a:xfrm>
          <a:prstGeom prst="rect">
            <a:avLst/>
          </a:prstGeom>
          <a:solidFill>
            <a:srgbClr val="E8772E"/>
          </a:solidFill>
          <a:ln/>
        </p:spPr>
        <p:txBody>
          <a:bodyPr/>
          <a:lstStyle/>
          <a:p>
            <a:endParaRPr lang="en-US"/>
          </a:p>
        </p:txBody>
      </p:sp>
      <p:sp>
        <p:nvSpPr>
          <p:cNvPr id="8" name="Text 5">
            <a:extLst>
              <a:ext uri="{FF2B5EF4-FFF2-40B4-BE49-F238E27FC236}">
                <a16:creationId xmlns:a16="http://schemas.microsoft.com/office/drawing/2014/main" id="{4AA58E8E-B04A-DF5E-6CD4-27EDDBB74ABB}"/>
              </a:ext>
            </a:extLst>
          </p:cNvPr>
          <p:cNvSpPr/>
          <p:nvPr/>
        </p:nvSpPr>
        <p:spPr>
          <a:xfrm>
            <a:off x="758952" y="3264408"/>
            <a:ext cx="2215820" cy="640080"/>
          </a:xfrm>
          <a:prstGeom prst="rect">
            <a:avLst/>
          </a:prstGeom>
          <a:noFill/>
          <a:ln/>
        </p:spPr>
        <p:txBody>
          <a:bodyPr wrap="square" lIns="0" tIns="0" rIns="0" bIns="0" rtlCol="0" anchor="ctr"/>
          <a:lstStyle/>
          <a:p>
            <a:pPr marL="0" indent="0">
              <a:buNone/>
            </a:pPr>
            <a:r>
              <a:rPr lang="en-US" sz="4000" b="1" dirty="0">
                <a:solidFill>
                  <a:srgbClr val="FFFFFF"/>
                </a:solidFill>
                <a:latin typeface="Arial Black" pitchFamily="34" charset="0"/>
                <a:ea typeface="Arial Black" pitchFamily="34" charset="-122"/>
                <a:cs typeface="Arial Black" pitchFamily="34" charset="-120"/>
              </a:rPr>
              <a:t>2</a:t>
            </a:r>
            <a:endParaRPr lang="en-US" sz="4000" dirty="0"/>
          </a:p>
        </p:txBody>
      </p:sp>
      <p:sp>
        <p:nvSpPr>
          <p:cNvPr id="9" name="Text 6">
            <a:extLst>
              <a:ext uri="{FF2B5EF4-FFF2-40B4-BE49-F238E27FC236}">
                <a16:creationId xmlns:a16="http://schemas.microsoft.com/office/drawing/2014/main" id="{1EC585BC-AE0A-3C23-19BA-C662E756FAFE}"/>
              </a:ext>
            </a:extLst>
          </p:cNvPr>
          <p:cNvSpPr/>
          <p:nvPr/>
        </p:nvSpPr>
        <p:spPr>
          <a:xfrm>
            <a:off x="758952" y="3904488"/>
            <a:ext cx="2215820" cy="274320"/>
          </a:xfrm>
          <a:prstGeom prst="rect">
            <a:avLst/>
          </a:prstGeom>
          <a:noFill/>
          <a:ln/>
        </p:spPr>
        <p:txBody>
          <a:bodyPr wrap="square" lIns="0" tIns="0" rIns="0" bIns="0" rtlCol="0" anchor="ctr"/>
          <a:lstStyle/>
          <a:p>
            <a:pPr marL="0" indent="0">
              <a:buNone/>
            </a:pPr>
            <a:r>
              <a:rPr lang="en-US" sz="1150" b="1" kern="0" spc="100" dirty="0">
                <a:solidFill>
                  <a:srgbClr val="E8772E"/>
                </a:solidFill>
                <a:latin typeface="Arial Black" pitchFamily="34" charset="0"/>
                <a:ea typeface="Arial Black" pitchFamily="34" charset="-122"/>
                <a:cs typeface="Arial Black" pitchFamily="34" charset="-120"/>
              </a:rPr>
              <a:t>ROUNDS, 60 PICKS</a:t>
            </a:r>
            <a:endParaRPr lang="en-US" sz="1150" dirty="0"/>
          </a:p>
        </p:txBody>
      </p:sp>
      <p:sp>
        <p:nvSpPr>
          <p:cNvPr id="10" name="Text 7">
            <a:extLst>
              <a:ext uri="{FF2B5EF4-FFF2-40B4-BE49-F238E27FC236}">
                <a16:creationId xmlns:a16="http://schemas.microsoft.com/office/drawing/2014/main" id="{195B8804-93EB-AA7A-E12D-99D1D258AA4F}"/>
              </a:ext>
            </a:extLst>
          </p:cNvPr>
          <p:cNvSpPr/>
          <p:nvPr/>
        </p:nvSpPr>
        <p:spPr>
          <a:xfrm>
            <a:off x="758952" y="4178808"/>
            <a:ext cx="221582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Two-night event across June 23–24</a:t>
            </a:r>
            <a:endParaRPr lang="en-US" sz="1050" dirty="0"/>
          </a:p>
        </p:txBody>
      </p:sp>
      <p:sp>
        <p:nvSpPr>
          <p:cNvPr id="11" name="Shape 8">
            <a:extLst>
              <a:ext uri="{FF2B5EF4-FFF2-40B4-BE49-F238E27FC236}">
                <a16:creationId xmlns:a16="http://schemas.microsoft.com/office/drawing/2014/main" id="{7B44806D-891F-A538-A988-2E97E5360025}"/>
              </a:ext>
            </a:extLst>
          </p:cNvPr>
          <p:cNvSpPr/>
          <p:nvPr/>
        </p:nvSpPr>
        <p:spPr>
          <a:xfrm>
            <a:off x="3413684" y="3063240"/>
            <a:ext cx="2545004" cy="16002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2" name="Shape 9">
            <a:extLst>
              <a:ext uri="{FF2B5EF4-FFF2-40B4-BE49-F238E27FC236}">
                <a16:creationId xmlns:a16="http://schemas.microsoft.com/office/drawing/2014/main" id="{F6F70F0D-1FEF-1441-3098-4CCFCD200EC3}"/>
              </a:ext>
            </a:extLst>
          </p:cNvPr>
          <p:cNvSpPr/>
          <p:nvPr/>
        </p:nvSpPr>
        <p:spPr>
          <a:xfrm>
            <a:off x="3413684" y="3063240"/>
            <a:ext cx="2545004" cy="64008"/>
          </a:xfrm>
          <a:prstGeom prst="rect">
            <a:avLst/>
          </a:prstGeom>
          <a:solidFill>
            <a:srgbClr val="E8772E"/>
          </a:solidFill>
          <a:ln/>
        </p:spPr>
        <p:txBody>
          <a:bodyPr/>
          <a:lstStyle/>
          <a:p>
            <a:endParaRPr lang="en-US"/>
          </a:p>
        </p:txBody>
      </p:sp>
      <p:sp>
        <p:nvSpPr>
          <p:cNvPr id="13" name="Text 10">
            <a:extLst>
              <a:ext uri="{FF2B5EF4-FFF2-40B4-BE49-F238E27FC236}">
                <a16:creationId xmlns:a16="http://schemas.microsoft.com/office/drawing/2014/main" id="{C696033A-712C-C7DC-F82A-BF27FCB513C0}"/>
              </a:ext>
            </a:extLst>
          </p:cNvPr>
          <p:cNvSpPr/>
          <p:nvPr/>
        </p:nvSpPr>
        <p:spPr>
          <a:xfrm>
            <a:off x="3578276" y="3264408"/>
            <a:ext cx="2215820" cy="640080"/>
          </a:xfrm>
          <a:prstGeom prst="rect">
            <a:avLst/>
          </a:prstGeom>
          <a:noFill/>
          <a:ln/>
        </p:spPr>
        <p:txBody>
          <a:bodyPr wrap="square" lIns="0" tIns="0" rIns="0" bIns="0" rtlCol="0" anchor="ctr"/>
          <a:lstStyle/>
          <a:p>
            <a:pPr marL="0" indent="0">
              <a:buNone/>
            </a:pPr>
            <a:r>
              <a:rPr lang="en-US" sz="4000" b="1" dirty="0">
                <a:solidFill>
                  <a:srgbClr val="FFFFFF"/>
                </a:solidFill>
                <a:latin typeface="Arial Black" pitchFamily="34" charset="0"/>
                <a:ea typeface="Arial Black" pitchFamily="34" charset="-122"/>
                <a:cs typeface="Arial Black" pitchFamily="34" charset="-120"/>
              </a:rPr>
              <a:t>8PM</a:t>
            </a:r>
            <a:endParaRPr lang="en-US" sz="4000" dirty="0"/>
          </a:p>
        </p:txBody>
      </p:sp>
      <p:sp>
        <p:nvSpPr>
          <p:cNvPr id="14" name="Text 11">
            <a:extLst>
              <a:ext uri="{FF2B5EF4-FFF2-40B4-BE49-F238E27FC236}">
                <a16:creationId xmlns:a16="http://schemas.microsoft.com/office/drawing/2014/main" id="{27DD8B28-064E-2E21-9A3C-59F56F9D6F57}"/>
              </a:ext>
            </a:extLst>
          </p:cNvPr>
          <p:cNvSpPr/>
          <p:nvPr/>
        </p:nvSpPr>
        <p:spPr>
          <a:xfrm>
            <a:off x="3578276" y="3904488"/>
            <a:ext cx="2215820" cy="274320"/>
          </a:xfrm>
          <a:prstGeom prst="rect">
            <a:avLst/>
          </a:prstGeom>
          <a:noFill/>
          <a:ln/>
        </p:spPr>
        <p:txBody>
          <a:bodyPr wrap="square" lIns="0" tIns="0" rIns="0" bIns="0" rtlCol="0" anchor="ctr"/>
          <a:lstStyle/>
          <a:p>
            <a:pPr marL="0" indent="0">
              <a:buNone/>
            </a:pPr>
            <a:r>
              <a:rPr lang="en-US" sz="1150" b="1" kern="0" spc="100" dirty="0">
                <a:solidFill>
                  <a:srgbClr val="E8772E"/>
                </a:solidFill>
                <a:latin typeface="Arial Black" pitchFamily="34" charset="0"/>
                <a:ea typeface="Arial Black" pitchFamily="34" charset="-122"/>
                <a:cs typeface="Arial Black" pitchFamily="34" charset="-120"/>
              </a:rPr>
              <a:t>ET TIP, BOTH NIGHTS</a:t>
            </a:r>
            <a:endParaRPr lang="en-US" sz="1150" dirty="0"/>
          </a:p>
        </p:txBody>
      </p:sp>
      <p:sp>
        <p:nvSpPr>
          <p:cNvPr id="15" name="Text 12">
            <a:extLst>
              <a:ext uri="{FF2B5EF4-FFF2-40B4-BE49-F238E27FC236}">
                <a16:creationId xmlns:a16="http://schemas.microsoft.com/office/drawing/2014/main" id="{4567DEDD-1DED-9B15-24DF-4EF9E657CD3D}"/>
              </a:ext>
            </a:extLst>
          </p:cNvPr>
          <p:cNvSpPr/>
          <p:nvPr/>
        </p:nvSpPr>
        <p:spPr>
          <a:xfrm>
            <a:off x="3578276" y="4178808"/>
            <a:ext cx="221582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ABC + ESPN (R1) · ESPN (R2)</a:t>
            </a:r>
            <a:endParaRPr lang="en-US" sz="1050" dirty="0"/>
          </a:p>
        </p:txBody>
      </p:sp>
      <p:sp>
        <p:nvSpPr>
          <p:cNvPr id="16" name="Shape 13">
            <a:extLst>
              <a:ext uri="{FF2B5EF4-FFF2-40B4-BE49-F238E27FC236}">
                <a16:creationId xmlns:a16="http://schemas.microsoft.com/office/drawing/2014/main" id="{629EE712-6768-164F-75E8-06DCEBAE5728}"/>
              </a:ext>
            </a:extLst>
          </p:cNvPr>
          <p:cNvSpPr/>
          <p:nvPr/>
        </p:nvSpPr>
        <p:spPr>
          <a:xfrm>
            <a:off x="6233008" y="3063240"/>
            <a:ext cx="2545004" cy="16002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7" name="Shape 14">
            <a:extLst>
              <a:ext uri="{FF2B5EF4-FFF2-40B4-BE49-F238E27FC236}">
                <a16:creationId xmlns:a16="http://schemas.microsoft.com/office/drawing/2014/main" id="{1FDF3C22-2F7B-E7F2-1B35-584957F3288C}"/>
              </a:ext>
            </a:extLst>
          </p:cNvPr>
          <p:cNvSpPr/>
          <p:nvPr/>
        </p:nvSpPr>
        <p:spPr>
          <a:xfrm>
            <a:off x="6233008" y="3063240"/>
            <a:ext cx="2545004" cy="64008"/>
          </a:xfrm>
          <a:prstGeom prst="rect">
            <a:avLst/>
          </a:prstGeom>
          <a:solidFill>
            <a:srgbClr val="E8772E"/>
          </a:solidFill>
          <a:ln/>
        </p:spPr>
        <p:txBody>
          <a:bodyPr/>
          <a:lstStyle/>
          <a:p>
            <a:endParaRPr lang="en-US"/>
          </a:p>
        </p:txBody>
      </p:sp>
      <p:sp>
        <p:nvSpPr>
          <p:cNvPr id="18" name="Text 15">
            <a:extLst>
              <a:ext uri="{FF2B5EF4-FFF2-40B4-BE49-F238E27FC236}">
                <a16:creationId xmlns:a16="http://schemas.microsoft.com/office/drawing/2014/main" id="{86290102-2452-FE83-F3FD-681899D81BF4}"/>
              </a:ext>
            </a:extLst>
          </p:cNvPr>
          <p:cNvSpPr/>
          <p:nvPr/>
        </p:nvSpPr>
        <p:spPr>
          <a:xfrm>
            <a:off x="6397600" y="3264408"/>
            <a:ext cx="2215820" cy="640080"/>
          </a:xfrm>
          <a:prstGeom prst="rect">
            <a:avLst/>
          </a:prstGeom>
          <a:noFill/>
          <a:ln/>
        </p:spPr>
        <p:txBody>
          <a:bodyPr wrap="square" lIns="0" tIns="0" rIns="0" bIns="0" rtlCol="0" anchor="ctr"/>
          <a:lstStyle/>
          <a:p>
            <a:pPr marL="0" indent="0">
              <a:buNone/>
            </a:pPr>
            <a:r>
              <a:rPr lang="en-US" sz="4000" b="1" dirty="0">
                <a:solidFill>
                  <a:srgbClr val="FFFFFF"/>
                </a:solidFill>
                <a:latin typeface="Arial Black" pitchFamily="34" charset="0"/>
                <a:ea typeface="Arial Black" pitchFamily="34" charset="-122"/>
                <a:cs typeface="Arial Black" pitchFamily="34" charset="-120"/>
              </a:rPr>
              <a:t>14</a:t>
            </a:r>
            <a:endParaRPr lang="en-US" sz="4000" dirty="0"/>
          </a:p>
        </p:txBody>
      </p:sp>
      <p:sp>
        <p:nvSpPr>
          <p:cNvPr id="19" name="Text 16">
            <a:extLst>
              <a:ext uri="{FF2B5EF4-FFF2-40B4-BE49-F238E27FC236}">
                <a16:creationId xmlns:a16="http://schemas.microsoft.com/office/drawing/2014/main" id="{5445C2E5-7C58-840C-753D-D7EF2E1500A9}"/>
              </a:ext>
            </a:extLst>
          </p:cNvPr>
          <p:cNvSpPr/>
          <p:nvPr/>
        </p:nvSpPr>
        <p:spPr>
          <a:xfrm>
            <a:off x="6397600" y="3904488"/>
            <a:ext cx="2215820" cy="274320"/>
          </a:xfrm>
          <a:prstGeom prst="rect">
            <a:avLst/>
          </a:prstGeom>
          <a:noFill/>
          <a:ln/>
        </p:spPr>
        <p:txBody>
          <a:bodyPr wrap="square" lIns="0" tIns="0" rIns="0" bIns="0" rtlCol="0" anchor="ctr"/>
          <a:lstStyle/>
          <a:p>
            <a:pPr marL="0" indent="0">
              <a:buNone/>
            </a:pPr>
            <a:r>
              <a:rPr lang="en-US" sz="1150" b="1" kern="0" spc="100" dirty="0">
                <a:solidFill>
                  <a:srgbClr val="E8772E"/>
                </a:solidFill>
                <a:latin typeface="Arial Black" pitchFamily="34" charset="0"/>
                <a:ea typeface="Arial Black" pitchFamily="34" charset="-122"/>
                <a:cs typeface="Arial Black" pitchFamily="34" charset="-120"/>
              </a:rPr>
              <a:t>LOTTERY TEAMS</a:t>
            </a:r>
            <a:endParaRPr lang="en-US" sz="1150" dirty="0"/>
          </a:p>
        </p:txBody>
      </p:sp>
      <p:sp>
        <p:nvSpPr>
          <p:cNvPr id="20" name="Text 17">
            <a:extLst>
              <a:ext uri="{FF2B5EF4-FFF2-40B4-BE49-F238E27FC236}">
                <a16:creationId xmlns:a16="http://schemas.microsoft.com/office/drawing/2014/main" id="{584964AA-5F91-F8F3-9519-3A46E766577B}"/>
              </a:ext>
            </a:extLst>
          </p:cNvPr>
          <p:cNvSpPr/>
          <p:nvPr/>
        </p:nvSpPr>
        <p:spPr>
          <a:xfrm>
            <a:off x="6397600" y="4178808"/>
            <a:ext cx="221582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Top four picks decided by the lottery</a:t>
            </a:r>
            <a:endParaRPr lang="en-US" sz="1050" dirty="0"/>
          </a:p>
        </p:txBody>
      </p:sp>
      <p:sp>
        <p:nvSpPr>
          <p:cNvPr id="21" name="Shape 18">
            <a:extLst>
              <a:ext uri="{FF2B5EF4-FFF2-40B4-BE49-F238E27FC236}">
                <a16:creationId xmlns:a16="http://schemas.microsoft.com/office/drawing/2014/main" id="{C7B08D60-0C71-C1E4-54CE-6A562A8EAEEE}"/>
              </a:ext>
            </a:extLst>
          </p:cNvPr>
          <p:cNvSpPr/>
          <p:nvPr/>
        </p:nvSpPr>
        <p:spPr>
          <a:xfrm>
            <a:off x="9052331" y="3063240"/>
            <a:ext cx="2545004" cy="160020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22" name="Shape 19">
            <a:extLst>
              <a:ext uri="{FF2B5EF4-FFF2-40B4-BE49-F238E27FC236}">
                <a16:creationId xmlns:a16="http://schemas.microsoft.com/office/drawing/2014/main" id="{DA9874D8-C038-649C-BCF3-6936F1F91B1B}"/>
              </a:ext>
            </a:extLst>
          </p:cNvPr>
          <p:cNvSpPr/>
          <p:nvPr/>
        </p:nvSpPr>
        <p:spPr>
          <a:xfrm>
            <a:off x="9052331" y="3063240"/>
            <a:ext cx="2545004" cy="64008"/>
          </a:xfrm>
          <a:prstGeom prst="rect">
            <a:avLst/>
          </a:prstGeom>
          <a:solidFill>
            <a:srgbClr val="E8772E"/>
          </a:solidFill>
          <a:ln/>
        </p:spPr>
        <p:txBody>
          <a:bodyPr/>
          <a:lstStyle/>
          <a:p>
            <a:endParaRPr lang="en-US"/>
          </a:p>
        </p:txBody>
      </p:sp>
      <p:sp>
        <p:nvSpPr>
          <p:cNvPr id="23" name="Text 20">
            <a:extLst>
              <a:ext uri="{FF2B5EF4-FFF2-40B4-BE49-F238E27FC236}">
                <a16:creationId xmlns:a16="http://schemas.microsoft.com/office/drawing/2014/main" id="{85B77854-1E99-90AE-C370-260C43824D42}"/>
              </a:ext>
            </a:extLst>
          </p:cNvPr>
          <p:cNvSpPr/>
          <p:nvPr/>
        </p:nvSpPr>
        <p:spPr>
          <a:xfrm>
            <a:off x="9216923" y="3264408"/>
            <a:ext cx="2215820" cy="640080"/>
          </a:xfrm>
          <a:prstGeom prst="rect">
            <a:avLst/>
          </a:prstGeom>
          <a:noFill/>
          <a:ln/>
        </p:spPr>
        <p:txBody>
          <a:bodyPr wrap="square" lIns="0" tIns="0" rIns="0" bIns="0" rtlCol="0" anchor="ctr"/>
          <a:lstStyle/>
          <a:p>
            <a:pPr marL="0" indent="0">
              <a:buNone/>
            </a:pPr>
            <a:r>
              <a:rPr lang="en-US" sz="4000" b="1" dirty="0">
                <a:solidFill>
                  <a:srgbClr val="FFFFFF"/>
                </a:solidFill>
                <a:latin typeface="Arial Black" pitchFamily="34" charset="0"/>
                <a:ea typeface="Arial Black" pitchFamily="34" charset="-122"/>
                <a:cs typeface="Arial Black" pitchFamily="34" charset="-120"/>
              </a:rPr>
              <a:t>#1</a:t>
            </a:r>
            <a:endParaRPr lang="en-US" sz="4000" dirty="0"/>
          </a:p>
        </p:txBody>
      </p:sp>
      <p:sp>
        <p:nvSpPr>
          <p:cNvPr id="24" name="Text 21">
            <a:extLst>
              <a:ext uri="{FF2B5EF4-FFF2-40B4-BE49-F238E27FC236}">
                <a16:creationId xmlns:a16="http://schemas.microsoft.com/office/drawing/2014/main" id="{8F190AA2-1150-F8CC-CFC9-63BF5191AA13}"/>
              </a:ext>
            </a:extLst>
          </p:cNvPr>
          <p:cNvSpPr/>
          <p:nvPr/>
        </p:nvSpPr>
        <p:spPr>
          <a:xfrm>
            <a:off x="9216923" y="3904488"/>
            <a:ext cx="2215820" cy="274320"/>
          </a:xfrm>
          <a:prstGeom prst="rect">
            <a:avLst/>
          </a:prstGeom>
          <a:noFill/>
          <a:ln/>
        </p:spPr>
        <p:txBody>
          <a:bodyPr wrap="square" lIns="0" tIns="0" rIns="0" bIns="0" rtlCol="0" anchor="ctr"/>
          <a:lstStyle/>
          <a:p>
            <a:pPr marL="0" indent="0">
              <a:buNone/>
            </a:pPr>
            <a:r>
              <a:rPr lang="en-US" sz="1150" b="1" kern="0" spc="100" dirty="0">
                <a:solidFill>
                  <a:srgbClr val="E8772E"/>
                </a:solidFill>
                <a:latin typeface="Arial Black" pitchFamily="34" charset="0"/>
                <a:ea typeface="Arial Black" pitchFamily="34" charset="-122"/>
                <a:cs typeface="Arial Black" pitchFamily="34" charset="-120"/>
              </a:rPr>
              <a:t>WASHINGTON WIZARDS</a:t>
            </a:r>
            <a:endParaRPr lang="en-US" sz="1150" dirty="0"/>
          </a:p>
        </p:txBody>
      </p:sp>
      <p:sp>
        <p:nvSpPr>
          <p:cNvPr id="25" name="Text 22">
            <a:extLst>
              <a:ext uri="{FF2B5EF4-FFF2-40B4-BE49-F238E27FC236}">
                <a16:creationId xmlns:a16="http://schemas.microsoft.com/office/drawing/2014/main" id="{408D7C1D-F12C-13D8-44A1-55F675A1E28F}"/>
              </a:ext>
            </a:extLst>
          </p:cNvPr>
          <p:cNvSpPr/>
          <p:nvPr/>
        </p:nvSpPr>
        <p:spPr>
          <a:xfrm>
            <a:off x="9216923" y="4178808"/>
            <a:ext cx="2215820" cy="411480"/>
          </a:xfrm>
          <a:prstGeom prst="rect">
            <a:avLst/>
          </a:prstGeom>
          <a:noFill/>
          <a:ln/>
        </p:spPr>
        <p:txBody>
          <a:bodyPr wrap="square" lIns="0" tIns="0" rIns="0" bIns="0" rtlCol="0" anchor="ctr"/>
          <a:lstStyle/>
          <a:p>
            <a:pPr marL="0" indent="0">
              <a:buNone/>
            </a:pPr>
            <a:r>
              <a:rPr lang="en-US" sz="1050" dirty="0">
                <a:solidFill>
                  <a:srgbClr val="9C9CA8"/>
                </a:solidFill>
                <a:latin typeface="Arial" pitchFamily="34" charset="0"/>
                <a:ea typeface="Arial" pitchFamily="34" charset="-122"/>
                <a:cs typeface="Arial" pitchFamily="34" charset="-120"/>
              </a:rPr>
              <a:t>Won the May 10 lottery (NBA-worst 17–65)</a:t>
            </a:r>
            <a:endParaRPr lang="en-US" sz="1050" dirty="0"/>
          </a:p>
        </p:txBody>
      </p:sp>
      <p:sp>
        <p:nvSpPr>
          <p:cNvPr id="26" name="Text 23">
            <a:extLst>
              <a:ext uri="{FF2B5EF4-FFF2-40B4-BE49-F238E27FC236}">
                <a16:creationId xmlns:a16="http://schemas.microsoft.com/office/drawing/2014/main" id="{0BA7FB39-3EA2-CB08-F9FD-F2E14024AB93}"/>
              </a:ext>
            </a:extLst>
          </p:cNvPr>
          <p:cNvSpPr/>
          <p:nvPr/>
        </p:nvSpPr>
        <p:spPr>
          <a:xfrm>
            <a:off x="594360" y="4983480"/>
            <a:ext cx="11002975" cy="822960"/>
          </a:xfrm>
          <a:prstGeom prst="rect">
            <a:avLst/>
          </a:prstGeom>
          <a:noFill/>
          <a:ln/>
        </p:spPr>
        <p:txBody>
          <a:bodyPr wrap="square" lIns="0" tIns="0" rIns="0" bIns="0" rtlCol="0" anchor="t"/>
          <a:lstStyle/>
          <a:p>
            <a:pPr marL="0" indent="0">
              <a:buNone/>
            </a:pPr>
            <a:r>
              <a:rPr lang="en-US" sz="1300" b="1" dirty="0">
                <a:solidFill>
                  <a:srgbClr val="FFFFFF"/>
                </a:solidFill>
                <a:latin typeface="Arial" pitchFamily="34" charset="0"/>
                <a:ea typeface="Arial" pitchFamily="34" charset="-122"/>
                <a:cs typeface="Arial" pitchFamily="34" charset="-120"/>
              </a:rPr>
              <a:t>Format:  </a:t>
            </a:r>
            <a:r>
              <a:rPr lang="en-US" sz="1300" dirty="0">
                <a:solidFill>
                  <a:srgbClr val="9C9CA8"/>
                </a:solidFill>
                <a:latin typeface="Arial" pitchFamily="34" charset="0"/>
                <a:ea typeface="Arial" pitchFamily="34" charset="-122"/>
                <a:cs typeface="Arial" pitchFamily="34" charset="-120"/>
              </a:rPr>
              <a:t>Barclays Center hosts for a third straight year. First-round picks run on a 5-minute clock; the second round moves to 4 minutes per pick.</a:t>
            </a:r>
            <a:endParaRPr lang="en-US" sz="1300" dirty="0"/>
          </a:p>
        </p:txBody>
      </p:sp>
      <p:sp>
        <p:nvSpPr>
          <p:cNvPr id="27" name="Shape 24">
            <a:extLst>
              <a:ext uri="{FF2B5EF4-FFF2-40B4-BE49-F238E27FC236}">
                <a16:creationId xmlns:a16="http://schemas.microsoft.com/office/drawing/2014/main" id="{40647EF6-5EBA-2B66-A480-AE88EA884A85}"/>
              </a:ext>
            </a:extLst>
          </p:cNvPr>
          <p:cNvSpPr/>
          <p:nvPr/>
        </p:nvSpPr>
        <p:spPr>
          <a:xfrm>
            <a:off x="594360" y="6455664"/>
            <a:ext cx="256032" cy="54864"/>
          </a:xfrm>
          <a:prstGeom prst="rect">
            <a:avLst/>
          </a:prstGeom>
          <a:solidFill>
            <a:srgbClr val="E8772E"/>
          </a:solidFill>
          <a:ln/>
        </p:spPr>
        <p:txBody>
          <a:bodyPr/>
          <a:lstStyle/>
          <a:p>
            <a:endParaRPr lang="en-US"/>
          </a:p>
        </p:txBody>
      </p:sp>
      <p:sp>
        <p:nvSpPr>
          <p:cNvPr id="28" name="Text 25">
            <a:extLst>
              <a:ext uri="{FF2B5EF4-FFF2-40B4-BE49-F238E27FC236}">
                <a16:creationId xmlns:a16="http://schemas.microsoft.com/office/drawing/2014/main" id="{28E836A7-B051-E9A8-92EA-021D2D29D85D}"/>
              </a:ext>
            </a:extLst>
          </p:cNvPr>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9" name="Text 26">
            <a:extLst>
              <a:ext uri="{FF2B5EF4-FFF2-40B4-BE49-F238E27FC236}">
                <a16:creationId xmlns:a16="http://schemas.microsoft.com/office/drawing/2014/main" id="{A3A3CE9C-50A3-F637-403B-5A479356D4EC}"/>
              </a:ext>
            </a:extLst>
          </p:cNvPr>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02</a:t>
            </a:r>
            <a:endParaRPr lang="en-US" sz="1100" dirty="0"/>
          </a:p>
        </p:txBody>
      </p:sp>
    </p:spTree>
    <p:extLst>
      <p:ext uri="{BB962C8B-B14F-4D97-AF65-F5344CB8AC3E}">
        <p14:creationId xmlns:p14="http://schemas.microsoft.com/office/powerpoint/2010/main" val="211605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HOW THE BOARD IS SET</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The Flattened-Odds Lottery</a:t>
            </a:r>
            <a:endParaRPr lang="en-US" sz="3000" dirty="0"/>
          </a:p>
        </p:txBody>
      </p:sp>
      <p:sp>
        <p:nvSpPr>
          <p:cNvPr id="4" name="Text 2"/>
          <p:cNvSpPr/>
          <p:nvPr/>
        </p:nvSpPr>
        <p:spPr>
          <a:xfrm>
            <a:off x="594360" y="1417320"/>
            <a:ext cx="11002975" cy="548640"/>
          </a:xfrm>
          <a:prstGeom prst="rect">
            <a:avLst/>
          </a:prstGeom>
          <a:noFill/>
          <a:ln/>
        </p:spPr>
        <p:txBody>
          <a:bodyPr wrap="square" lIns="0" tIns="0" rIns="0" bIns="0" rtlCol="0" anchor="ctr"/>
          <a:lstStyle/>
          <a:p>
            <a:pPr marL="0" indent="0">
              <a:buNone/>
            </a:pPr>
            <a:r>
              <a:rPr lang="en-US" sz="1400" dirty="0">
                <a:solidFill>
                  <a:srgbClr val="9C9CA8"/>
                </a:solidFill>
                <a:latin typeface="Arial" pitchFamily="34" charset="0"/>
                <a:ea typeface="Arial" pitchFamily="34" charset="-122"/>
                <a:cs typeface="Arial" pitchFamily="34" charset="-120"/>
              </a:rPr>
              <a:t>Since 2019, the NBA has flattened lottery odds to dull the incentive to tank. The result is a top of the draft that is far less predictable than the old weighted system.</a:t>
            </a:r>
            <a:endParaRPr lang="en-US" sz="1400" dirty="0"/>
          </a:p>
        </p:txBody>
      </p:sp>
      <p:sp>
        <p:nvSpPr>
          <p:cNvPr id="5" name="Shape 3"/>
          <p:cNvSpPr/>
          <p:nvPr/>
        </p:nvSpPr>
        <p:spPr>
          <a:xfrm>
            <a:off x="594360" y="2286000"/>
            <a:ext cx="3423818" cy="22402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6" name="Text 4"/>
          <p:cNvSpPr/>
          <p:nvPr/>
        </p:nvSpPr>
        <p:spPr>
          <a:xfrm>
            <a:off x="868680" y="2560320"/>
            <a:ext cx="2875178" cy="914400"/>
          </a:xfrm>
          <a:prstGeom prst="rect">
            <a:avLst/>
          </a:prstGeom>
          <a:noFill/>
          <a:ln/>
        </p:spPr>
        <p:txBody>
          <a:bodyPr wrap="square" lIns="0" tIns="0" rIns="0" bIns="0" rtlCol="0" anchor="ctr"/>
          <a:lstStyle/>
          <a:p>
            <a:pPr marL="0" indent="0">
              <a:buNone/>
            </a:pPr>
            <a:r>
              <a:rPr lang="en-US" sz="5600" b="1" dirty="0">
                <a:solidFill>
                  <a:srgbClr val="E8772E"/>
                </a:solidFill>
                <a:latin typeface="Arial Black" pitchFamily="34" charset="0"/>
                <a:ea typeface="Arial Black" pitchFamily="34" charset="-122"/>
                <a:cs typeface="Arial Black" pitchFamily="34" charset="-120"/>
              </a:rPr>
              <a:t>14%</a:t>
            </a:r>
            <a:endParaRPr lang="en-US" sz="5600" dirty="0"/>
          </a:p>
        </p:txBody>
      </p:sp>
      <p:sp>
        <p:nvSpPr>
          <p:cNvPr id="7" name="Text 5"/>
          <p:cNvSpPr/>
          <p:nvPr/>
        </p:nvSpPr>
        <p:spPr>
          <a:xfrm>
            <a:off x="868680" y="3520440"/>
            <a:ext cx="2875178"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Top-3 odds, three ways</a:t>
            </a:r>
            <a:endParaRPr lang="en-US" sz="1500" dirty="0"/>
          </a:p>
        </p:txBody>
      </p:sp>
      <p:sp>
        <p:nvSpPr>
          <p:cNvPr id="8" name="Text 6"/>
          <p:cNvSpPr/>
          <p:nvPr/>
        </p:nvSpPr>
        <p:spPr>
          <a:xfrm>
            <a:off x="868680" y="3886200"/>
            <a:ext cx="2875178" cy="548640"/>
          </a:xfrm>
          <a:prstGeom prst="rect">
            <a:avLst/>
          </a:prstGeom>
          <a:noFill/>
          <a:ln/>
        </p:spPr>
        <p:txBody>
          <a:bodyPr wrap="square" lIns="0" tIns="0" rIns="0" bIns="0" rtlCol="0" anchor="ctr"/>
          <a:lstStyle/>
          <a:p>
            <a:pPr marL="0" indent="0">
              <a:buNone/>
            </a:pPr>
            <a:r>
              <a:rPr lang="en-US" sz="1150" dirty="0">
                <a:solidFill>
                  <a:srgbClr val="9C9CA8"/>
                </a:solidFill>
                <a:latin typeface="Arial" pitchFamily="34" charset="0"/>
                <a:ea typeface="Arial" pitchFamily="34" charset="-122"/>
                <a:cs typeface="Arial" pitchFamily="34" charset="-120"/>
              </a:rPr>
              <a:t>The three worst teams now share identical 14% odds at the No. 1 pick.</a:t>
            </a:r>
            <a:endParaRPr lang="en-US" sz="1150" dirty="0"/>
          </a:p>
        </p:txBody>
      </p:sp>
      <p:sp>
        <p:nvSpPr>
          <p:cNvPr id="9" name="Shape 7"/>
          <p:cNvSpPr/>
          <p:nvPr/>
        </p:nvSpPr>
        <p:spPr>
          <a:xfrm>
            <a:off x="4383938" y="2286000"/>
            <a:ext cx="3423818" cy="22402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0" name="Text 8"/>
          <p:cNvSpPr/>
          <p:nvPr/>
        </p:nvSpPr>
        <p:spPr>
          <a:xfrm>
            <a:off x="4658258" y="2560320"/>
            <a:ext cx="2875178" cy="914400"/>
          </a:xfrm>
          <a:prstGeom prst="rect">
            <a:avLst/>
          </a:prstGeom>
          <a:noFill/>
          <a:ln/>
        </p:spPr>
        <p:txBody>
          <a:bodyPr wrap="square" lIns="0" tIns="0" rIns="0" bIns="0" rtlCol="0" anchor="ctr"/>
          <a:lstStyle/>
          <a:p>
            <a:pPr marL="0" indent="0">
              <a:buNone/>
            </a:pPr>
            <a:r>
              <a:rPr lang="en-US" sz="5600" b="1" dirty="0">
                <a:solidFill>
                  <a:srgbClr val="E8772E"/>
                </a:solidFill>
                <a:latin typeface="Arial Black" pitchFamily="34" charset="0"/>
                <a:ea typeface="Arial Black" pitchFamily="34" charset="-122"/>
                <a:cs typeface="Arial Black" pitchFamily="34" charset="-120"/>
              </a:rPr>
              <a:t>14</a:t>
            </a:r>
            <a:endParaRPr lang="en-US" sz="5600" dirty="0"/>
          </a:p>
        </p:txBody>
      </p:sp>
      <p:sp>
        <p:nvSpPr>
          <p:cNvPr id="11" name="Text 9"/>
          <p:cNvSpPr/>
          <p:nvPr/>
        </p:nvSpPr>
        <p:spPr>
          <a:xfrm>
            <a:off x="4658258" y="3520440"/>
            <a:ext cx="2875178"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Teams in the lottery</a:t>
            </a:r>
            <a:endParaRPr lang="en-US" sz="1500" dirty="0"/>
          </a:p>
        </p:txBody>
      </p:sp>
      <p:sp>
        <p:nvSpPr>
          <p:cNvPr id="12" name="Text 10"/>
          <p:cNvSpPr/>
          <p:nvPr/>
        </p:nvSpPr>
        <p:spPr>
          <a:xfrm>
            <a:off x="4658258" y="3886200"/>
            <a:ext cx="2875178" cy="548640"/>
          </a:xfrm>
          <a:prstGeom prst="rect">
            <a:avLst/>
          </a:prstGeom>
          <a:noFill/>
          <a:ln/>
        </p:spPr>
        <p:txBody>
          <a:bodyPr wrap="square" lIns="0" tIns="0" rIns="0" bIns="0" rtlCol="0" anchor="ctr"/>
          <a:lstStyle/>
          <a:p>
            <a:pPr marL="0" indent="0">
              <a:buNone/>
            </a:pPr>
            <a:r>
              <a:rPr lang="en-US" sz="1150" dirty="0">
                <a:solidFill>
                  <a:srgbClr val="9C9CA8"/>
                </a:solidFill>
                <a:latin typeface="Arial" pitchFamily="34" charset="0"/>
                <a:ea typeface="Arial" pitchFamily="34" charset="-122"/>
                <a:cs typeface="Arial" pitchFamily="34" charset="-120"/>
              </a:rPr>
              <a:t>Every non-playoff team is entered into the draw for the top selections.</a:t>
            </a:r>
            <a:endParaRPr lang="en-US" sz="1150" dirty="0"/>
          </a:p>
        </p:txBody>
      </p:sp>
      <p:sp>
        <p:nvSpPr>
          <p:cNvPr id="13" name="Shape 11"/>
          <p:cNvSpPr/>
          <p:nvPr/>
        </p:nvSpPr>
        <p:spPr>
          <a:xfrm>
            <a:off x="8173517" y="2286000"/>
            <a:ext cx="3423818" cy="2240280"/>
          </a:xfrm>
          <a:prstGeom prst="rect">
            <a:avLst/>
          </a:prstGeom>
          <a:solidFill>
            <a:srgbClr val="17171F"/>
          </a:solidFill>
          <a:ln w="12700">
            <a:solidFill>
              <a:srgbClr val="33333F"/>
            </a:solidFill>
            <a:prstDash val="solid"/>
          </a:ln>
          <a:effectLst>
            <a:outerShdw blurRad="114300" dist="38100" dir="5400000" algn="bl" rotWithShape="0">
              <a:srgbClr val="000000">
                <a:alpha val="45000"/>
              </a:srgbClr>
            </a:outerShdw>
          </a:effectLst>
        </p:spPr>
        <p:txBody>
          <a:bodyPr/>
          <a:lstStyle/>
          <a:p>
            <a:endParaRPr lang="en-US"/>
          </a:p>
        </p:txBody>
      </p:sp>
      <p:sp>
        <p:nvSpPr>
          <p:cNvPr id="14" name="Text 12"/>
          <p:cNvSpPr/>
          <p:nvPr/>
        </p:nvSpPr>
        <p:spPr>
          <a:xfrm>
            <a:off x="8447837" y="2560320"/>
            <a:ext cx="2875178" cy="914400"/>
          </a:xfrm>
          <a:prstGeom prst="rect">
            <a:avLst/>
          </a:prstGeom>
          <a:noFill/>
          <a:ln/>
        </p:spPr>
        <p:txBody>
          <a:bodyPr wrap="square" lIns="0" tIns="0" rIns="0" bIns="0" rtlCol="0" anchor="ctr"/>
          <a:lstStyle/>
          <a:p>
            <a:pPr marL="0" indent="0">
              <a:buNone/>
            </a:pPr>
            <a:r>
              <a:rPr lang="en-US" sz="5600" b="1" dirty="0">
                <a:solidFill>
                  <a:srgbClr val="E8772E"/>
                </a:solidFill>
                <a:latin typeface="Arial Black" pitchFamily="34" charset="0"/>
                <a:ea typeface="Arial Black" pitchFamily="34" charset="-122"/>
                <a:cs typeface="Arial Black" pitchFamily="34" charset="-120"/>
              </a:rPr>
              <a:t>4</a:t>
            </a:r>
            <a:endParaRPr lang="en-US" sz="5600" dirty="0"/>
          </a:p>
        </p:txBody>
      </p:sp>
      <p:sp>
        <p:nvSpPr>
          <p:cNvPr id="15" name="Text 13"/>
          <p:cNvSpPr/>
          <p:nvPr/>
        </p:nvSpPr>
        <p:spPr>
          <a:xfrm>
            <a:off x="8447837" y="3520440"/>
            <a:ext cx="2875178" cy="365760"/>
          </a:xfrm>
          <a:prstGeom prst="rect">
            <a:avLst/>
          </a:prstGeom>
          <a:noFill/>
          <a:ln/>
        </p:spPr>
        <p:txBody>
          <a:bodyPr wrap="square" lIns="0" tIns="0" rIns="0" bIns="0" rtlCol="0" anchor="ctr"/>
          <a:lstStyle/>
          <a:p>
            <a:pPr marL="0" indent="0">
              <a:buNone/>
            </a:pPr>
            <a:r>
              <a:rPr lang="en-US" sz="1500" b="1" dirty="0">
                <a:solidFill>
                  <a:srgbClr val="FFFFFF"/>
                </a:solidFill>
                <a:latin typeface="Arial Black" pitchFamily="34" charset="0"/>
                <a:ea typeface="Arial Black" pitchFamily="34" charset="-122"/>
                <a:cs typeface="Arial Black" pitchFamily="34" charset="-120"/>
              </a:rPr>
              <a:t>Picks drawn by lottery</a:t>
            </a:r>
            <a:endParaRPr lang="en-US" sz="1500" dirty="0"/>
          </a:p>
        </p:txBody>
      </p:sp>
      <p:sp>
        <p:nvSpPr>
          <p:cNvPr id="16" name="Text 14"/>
          <p:cNvSpPr/>
          <p:nvPr/>
        </p:nvSpPr>
        <p:spPr>
          <a:xfrm>
            <a:off x="8447837" y="3886200"/>
            <a:ext cx="2875178" cy="548640"/>
          </a:xfrm>
          <a:prstGeom prst="rect">
            <a:avLst/>
          </a:prstGeom>
          <a:noFill/>
          <a:ln/>
        </p:spPr>
        <p:txBody>
          <a:bodyPr wrap="square" lIns="0" tIns="0" rIns="0" bIns="0" rtlCol="0" anchor="ctr"/>
          <a:lstStyle/>
          <a:p>
            <a:pPr marL="0" indent="0">
              <a:buNone/>
            </a:pPr>
            <a:r>
              <a:rPr lang="en-US" sz="1150" dirty="0">
                <a:solidFill>
                  <a:srgbClr val="9C9CA8"/>
                </a:solidFill>
                <a:latin typeface="Arial" pitchFamily="34" charset="0"/>
                <a:ea typeface="Arial" pitchFamily="34" charset="-122"/>
                <a:cs typeface="Arial" pitchFamily="34" charset="-120"/>
              </a:rPr>
              <a:t>The lottery sets the top four picks; the rest follow reverse standings.</a:t>
            </a:r>
            <a:endParaRPr lang="en-US" sz="1150" dirty="0"/>
          </a:p>
        </p:txBody>
      </p:sp>
      <p:sp>
        <p:nvSpPr>
          <p:cNvPr id="17" name="Text 15"/>
          <p:cNvSpPr/>
          <p:nvPr/>
        </p:nvSpPr>
        <p:spPr>
          <a:xfrm>
            <a:off x="594360" y="4800600"/>
            <a:ext cx="11002975" cy="731520"/>
          </a:xfrm>
          <a:prstGeom prst="rect">
            <a:avLst/>
          </a:prstGeom>
          <a:noFill/>
          <a:ln/>
        </p:spPr>
        <p:txBody>
          <a:bodyPr wrap="square" lIns="0" tIns="0" rIns="0" bIns="0" rtlCol="0" anchor="t"/>
          <a:lstStyle/>
          <a:p>
            <a:pPr marL="0" indent="0">
              <a:buNone/>
            </a:pPr>
            <a:r>
              <a:rPr lang="en-US" sz="1250" b="1" dirty="0">
                <a:solidFill>
                  <a:srgbClr val="F2A93B"/>
                </a:solidFill>
                <a:latin typeface="Arial" pitchFamily="34" charset="0"/>
                <a:ea typeface="Arial" pitchFamily="34" charset="-122"/>
                <a:cs typeface="Arial" pitchFamily="34" charset="-120"/>
              </a:rPr>
              <a:t>Why it matters:  </a:t>
            </a:r>
            <a:r>
              <a:rPr lang="en-US" sz="1250" dirty="0">
                <a:solidFill>
                  <a:srgbClr val="9C9CA8"/>
                </a:solidFill>
                <a:latin typeface="Arial" pitchFamily="34" charset="0"/>
                <a:ea typeface="Arial" pitchFamily="34" charset="-122"/>
                <a:cs typeface="Arial" pitchFamily="34" charset="-120"/>
              </a:rPr>
              <a:t>with the worst records no longer guaranteeing the best pick, lottery night carries real swing — and the projected order below assumes no pre-draft trades.</a:t>
            </a:r>
            <a:endParaRPr lang="en-US" sz="1250" dirty="0"/>
          </a:p>
        </p:txBody>
      </p:sp>
      <p:sp>
        <p:nvSpPr>
          <p:cNvPr id="18" name="Shape 16"/>
          <p:cNvSpPr/>
          <p:nvPr/>
        </p:nvSpPr>
        <p:spPr>
          <a:xfrm>
            <a:off x="594360" y="6455664"/>
            <a:ext cx="256032" cy="54864"/>
          </a:xfrm>
          <a:prstGeom prst="rect">
            <a:avLst/>
          </a:prstGeom>
          <a:solidFill>
            <a:srgbClr val="E8772E"/>
          </a:solidFill>
          <a:ln/>
        </p:spPr>
        <p:txBody>
          <a:bodyPr/>
          <a:lstStyle/>
          <a:p>
            <a:endParaRPr lang="en-US"/>
          </a:p>
        </p:txBody>
      </p:sp>
      <p:sp>
        <p:nvSpPr>
          <p:cNvPr id="19" name="Text 17"/>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20" name="Text 18"/>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03</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DRAFT ORDER · LOTTERY</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Picks 1–14</a:t>
            </a:r>
            <a:endParaRPr lang="en-US" sz="3000" dirty="0"/>
          </a:p>
        </p:txBody>
      </p:sp>
      <p:sp>
        <p:nvSpPr>
          <p:cNvPr id="4" name="Shape 2"/>
          <p:cNvSpPr/>
          <p:nvPr/>
        </p:nvSpPr>
        <p:spPr>
          <a:xfrm>
            <a:off x="594360" y="1463040"/>
            <a:ext cx="5513832" cy="603504"/>
          </a:xfrm>
          <a:prstGeom prst="rect">
            <a:avLst/>
          </a:prstGeom>
          <a:solidFill>
            <a:srgbClr val="21212C"/>
          </a:solidFill>
          <a:ln w="12700">
            <a:solidFill>
              <a:srgbClr val="33333F"/>
            </a:solidFill>
            <a:prstDash val="solid"/>
          </a:ln>
        </p:spPr>
        <p:txBody>
          <a:bodyPr/>
          <a:lstStyle/>
          <a:p>
            <a:endParaRPr lang="en-US"/>
          </a:p>
        </p:txBody>
      </p:sp>
      <p:sp>
        <p:nvSpPr>
          <p:cNvPr id="5" name="Shape 3"/>
          <p:cNvSpPr/>
          <p:nvPr/>
        </p:nvSpPr>
        <p:spPr>
          <a:xfrm>
            <a:off x="594360" y="1463040"/>
            <a:ext cx="658368" cy="603504"/>
          </a:xfrm>
          <a:prstGeom prst="rect">
            <a:avLst/>
          </a:prstGeom>
          <a:solidFill>
            <a:srgbClr val="E8772E"/>
          </a:solidFill>
          <a:ln/>
        </p:spPr>
        <p:txBody>
          <a:bodyPr/>
          <a:lstStyle/>
          <a:p>
            <a:endParaRPr lang="en-US"/>
          </a:p>
        </p:txBody>
      </p:sp>
      <p:sp>
        <p:nvSpPr>
          <p:cNvPr id="6" name="Text 4"/>
          <p:cNvSpPr/>
          <p:nvPr/>
        </p:nvSpPr>
        <p:spPr>
          <a:xfrm>
            <a:off x="594360" y="1463040"/>
            <a:ext cx="658368" cy="603504"/>
          </a:xfrm>
          <a:prstGeom prst="rect">
            <a:avLst/>
          </a:prstGeom>
          <a:noFill/>
          <a:ln/>
        </p:spPr>
        <p:txBody>
          <a:bodyPr wrap="square" lIns="0" tIns="0" rIns="0" bIns="0" rtlCol="0" anchor="ctr"/>
          <a:lstStyle/>
          <a:p>
            <a:pPr marL="0" indent="0" algn="ctr">
              <a:buNone/>
            </a:pPr>
            <a:r>
              <a:rPr lang="en-US" sz="1900" b="1" dirty="0">
                <a:solidFill>
                  <a:srgbClr val="0D0D11"/>
                </a:solidFill>
                <a:latin typeface="Arial Black" pitchFamily="34" charset="0"/>
                <a:ea typeface="Arial Black" pitchFamily="34" charset="-122"/>
                <a:cs typeface="Arial Black" pitchFamily="34" charset="-120"/>
              </a:rPr>
              <a:t>1</a:t>
            </a:r>
            <a:endParaRPr lang="en-US" sz="1900" dirty="0"/>
          </a:p>
        </p:txBody>
      </p:sp>
      <p:sp>
        <p:nvSpPr>
          <p:cNvPr id="7" name="Text 5"/>
          <p:cNvSpPr/>
          <p:nvPr/>
        </p:nvSpPr>
        <p:spPr>
          <a:xfrm>
            <a:off x="1417320" y="1463040"/>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Washington Wizards</a:t>
            </a:r>
            <a:endParaRPr lang="en-US" sz="1400" dirty="0"/>
          </a:p>
        </p:txBody>
      </p:sp>
      <p:sp>
        <p:nvSpPr>
          <p:cNvPr id="8" name="Shape 6"/>
          <p:cNvSpPr/>
          <p:nvPr/>
        </p:nvSpPr>
        <p:spPr>
          <a:xfrm>
            <a:off x="594360" y="2121408"/>
            <a:ext cx="5513832" cy="603504"/>
          </a:xfrm>
          <a:prstGeom prst="rect">
            <a:avLst/>
          </a:prstGeom>
          <a:solidFill>
            <a:srgbClr val="21212C"/>
          </a:solidFill>
          <a:ln w="12700">
            <a:solidFill>
              <a:srgbClr val="33333F"/>
            </a:solidFill>
            <a:prstDash val="solid"/>
          </a:ln>
        </p:spPr>
        <p:txBody>
          <a:bodyPr/>
          <a:lstStyle/>
          <a:p>
            <a:endParaRPr lang="en-US"/>
          </a:p>
        </p:txBody>
      </p:sp>
      <p:sp>
        <p:nvSpPr>
          <p:cNvPr id="9" name="Shape 7"/>
          <p:cNvSpPr/>
          <p:nvPr/>
        </p:nvSpPr>
        <p:spPr>
          <a:xfrm>
            <a:off x="594360" y="2121408"/>
            <a:ext cx="658368" cy="603504"/>
          </a:xfrm>
          <a:prstGeom prst="rect">
            <a:avLst/>
          </a:prstGeom>
          <a:solidFill>
            <a:srgbClr val="E8772E"/>
          </a:solidFill>
          <a:ln/>
        </p:spPr>
        <p:txBody>
          <a:bodyPr/>
          <a:lstStyle/>
          <a:p>
            <a:endParaRPr lang="en-US"/>
          </a:p>
        </p:txBody>
      </p:sp>
      <p:sp>
        <p:nvSpPr>
          <p:cNvPr id="10" name="Text 8"/>
          <p:cNvSpPr/>
          <p:nvPr/>
        </p:nvSpPr>
        <p:spPr>
          <a:xfrm>
            <a:off x="594360" y="2121408"/>
            <a:ext cx="658368" cy="603504"/>
          </a:xfrm>
          <a:prstGeom prst="rect">
            <a:avLst/>
          </a:prstGeom>
          <a:noFill/>
          <a:ln/>
        </p:spPr>
        <p:txBody>
          <a:bodyPr wrap="square" lIns="0" tIns="0" rIns="0" bIns="0" rtlCol="0" anchor="ctr"/>
          <a:lstStyle/>
          <a:p>
            <a:pPr marL="0" indent="0" algn="ctr">
              <a:buNone/>
            </a:pPr>
            <a:r>
              <a:rPr lang="en-US" sz="1900" b="1" dirty="0">
                <a:solidFill>
                  <a:srgbClr val="0D0D11"/>
                </a:solidFill>
                <a:latin typeface="Arial Black" pitchFamily="34" charset="0"/>
                <a:ea typeface="Arial Black" pitchFamily="34" charset="-122"/>
                <a:cs typeface="Arial Black" pitchFamily="34" charset="-120"/>
              </a:rPr>
              <a:t>2</a:t>
            </a:r>
            <a:endParaRPr lang="en-US" sz="1900" dirty="0"/>
          </a:p>
        </p:txBody>
      </p:sp>
      <p:sp>
        <p:nvSpPr>
          <p:cNvPr id="11" name="Text 9"/>
          <p:cNvSpPr/>
          <p:nvPr/>
        </p:nvSpPr>
        <p:spPr>
          <a:xfrm>
            <a:off x="1417320" y="2121408"/>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Utah Jazz</a:t>
            </a:r>
            <a:endParaRPr lang="en-US" sz="1400" dirty="0"/>
          </a:p>
        </p:txBody>
      </p:sp>
      <p:sp>
        <p:nvSpPr>
          <p:cNvPr id="12" name="Shape 10"/>
          <p:cNvSpPr/>
          <p:nvPr/>
        </p:nvSpPr>
        <p:spPr>
          <a:xfrm>
            <a:off x="594360" y="2779776"/>
            <a:ext cx="5513832" cy="603504"/>
          </a:xfrm>
          <a:prstGeom prst="rect">
            <a:avLst/>
          </a:prstGeom>
          <a:solidFill>
            <a:srgbClr val="21212C"/>
          </a:solidFill>
          <a:ln w="12700">
            <a:solidFill>
              <a:srgbClr val="33333F"/>
            </a:solidFill>
            <a:prstDash val="solid"/>
          </a:ln>
        </p:spPr>
        <p:txBody>
          <a:bodyPr/>
          <a:lstStyle/>
          <a:p>
            <a:endParaRPr lang="en-US"/>
          </a:p>
        </p:txBody>
      </p:sp>
      <p:sp>
        <p:nvSpPr>
          <p:cNvPr id="13" name="Shape 11"/>
          <p:cNvSpPr/>
          <p:nvPr/>
        </p:nvSpPr>
        <p:spPr>
          <a:xfrm>
            <a:off x="594360" y="2779776"/>
            <a:ext cx="658368" cy="603504"/>
          </a:xfrm>
          <a:prstGeom prst="rect">
            <a:avLst/>
          </a:prstGeom>
          <a:solidFill>
            <a:srgbClr val="E8772E"/>
          </a:solidFill>
          <a:ln/>
        </p:spPr>
        <p:txBody>
          <a:bodyPr/>
          <a:lstStyle/>
          <a:p>
            <a:endParaRPr lang="en-US"/>
          </a:p>
        </p:txBody>
      </p:sp>
      <p:sp>
        <p:nvSpPr>
          <p:cNvPr id="14" name="Text 12"/>
          <p:cNvSpPr/>
          <p:nvPr/>
        </p:nvSpPr>
        <p:spPr>
          <a:xfrm>
            <a:off x="594360" y="2779776"/>
            <a:ext cx="658368" cy="603504"/>
          </a:xfrm>
          <a:prstGeom prst="rect">
            <a:avLst/>
          </a:prstGeom>
          <a:noFill/>
          <a:ln/>
        </p:spPr>
        <p:txBody>
          <a:bodyPr wrap="square" lIns="0" tIns="0" rIns="0" bIns="0" rtlCol="0" anchor="ctr"/>
          <a:lstStyle/>
          <a:p>
            <a:pPr marL="0" indent="0" algn="ctr">
              <a:buNone/>
            </a:pPr>
            <a:r>
              <a:rPr lang="en-US" sz="1900" b="1" dirty="0">
                <a:solidFill>
                  <a:srgbClr val="0D0D11"/>
                </a:solidFill>
                <a:latin typeface="Arial Black" pitchFamily="34" charset="0"/>
                <a:ea typeface="Arial Black" pitchFamily="34" charset="-122"/>
                <a:cs typeface="Arial Black" pitchFamily="34" charset="-120"/>
              </a:rPr>
              <a:t>3</a:t>
            </a:r>
            <a:endParaRPr lang="en-US" sz="1900" dirty="0"/>
          </a:p>
        </p:txBody>
      </p:sp>
      <p:sp>
        <p:nvSpPr>
          <p:cNvPr id="15" name="Text 13"/>
          <p:cNvSpPr/>
          <p:nvPr/>
        </p:nvSpPr>
        <p:spPr>
          <a:xfrm>
            <a:off x="1417320" y="2779776"/>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Memphis Grizzlies</a:t>
            </a:r>
            <a:endParaRPr lang="en-US" sz="1400" dirty="0"/>
          </a:p>
        </p:txBody>
      </p:sp>
      <p:sp>
        <p:nvSpPr>
          <p:cNvPr id="16" name="Shape 14"/>
          <p:cNvSpPr/>
          <p:nvPr/>
        </p:nvSpPr>
        <p:spPr>
          <a:xfrm>
            <a:off x="594360" y="3438144"/>
            <a:ext cx="5513832" cy="603504"/>
          </a:xfrm>
          <a:prstGeom prst="rect">
            <a:avLst/>
          </a:prstGeom>
          <a:solidFill>
            <a:srgbClr val="17171F"/>
          </a:solidFill>
          <a:ln w="12700">
            <a:solidFill>
              <a:srgbClr val="33333F"/>
            </a:solidFill>
            <a:prstDash val="solid"/>
          </a:ln>
        </p:spPr>
        <p:txBody>
          <a:bodyPr/>
          <a:lstStyle/>
          <a:p>
            <a:endParaRPr lang="en-US"/>
          </a:p>
        </p:txBody>
      </p:sp>
      <p:sp>
        <p:nvSpPr>
          <p:cNvPr id="17" name="Shape 15"/>
          <p:cNvSpPr/>
          <p:nvPr/>
        </p:nvSpPr>
        <p:spPr>
          <a:xfrm>
            <a:off x="594360" y="3438144"/>
            <a:ext cx="658368" cy="603504"/>
          </a:xfrm>
          <a:prstGeom prst="rect">
            <a:avLst/>
          </a:prstGeom>
          <a:solidFill>
            <a:srgbClr val="2C2C38"/>
          </a:solidFill>
          <a:ln/>
        </p:spPr>
        <p:txBody>
          <a:bodyPr/>
          <a:lstStyle/>
          <a:p>
            <a:endParaRPr lang="en-US"/>
          </a:p>
        </p:txBody>
      </p:sp>
      <p:sp>
        <p:nvSpPr>
          <p:cNvPr id="18" name="Text 16"/>
          <p:cNvSpPr/>
          <p:nvPr/>
        </p:nvSpPr>
        <p:spPr>
          <a:xfrm>
            <a:off x="594360" y="3438144"/>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4</a:t>
            </a:r>
            <a:endParaRPr lang="en-US" sz="1900" dirty="0"/>
          </a:p>
        </p:txBody>
      </p:sp>
      <p:sp>
        <p:nvSpPr>
          <p:cNvPr id="19" name="Text 17"/>
          <p:cNvSpPr/>
          <p:nvPr/>
        </p:nvSpPr>
        <p:spPr>
          <a:xfrm>
            <a:off x="1417320" y="3438144"/>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Chicago Bulls</a:t>
            </a:r>
            <a:endParaRPr lang="en-US" sz="1400" dirty="0"/>
          </a:p>
        </p:txBody>
      </p:sp>
      <p:sp>
        <p:nvSpPr>
          <p:cNvPr id="20" name="Shape 18"/>
          <p:cNvSpPr/>
          <p:nvPr/>
        </p:nvSpPr>
        <p:spPr>
          <a:xfrm>
            <a:off x="594360" y="4096512"/>
            <a:ext cx="5513832" cy="603504"/>
          </a:xfrm>
          <a:prstGeom prst="rect">
            <a:avLst/>
          </a:prstGeom>
          <a:solidFill>
            <a:srgbClr val="17171F"/>
          </a:solidFill>
          <a:ln w="12700">
            <a:solidFill>
              <a:srgbClr val="33333F"/>
            </a:solidFill>
            <a:prstDash val="solid"/>
          </a:ln>
        </p:spPr>
        <p:txBody>
          <a:bodyPr/>
          <a:lstStyle/>
          <a:p>
            <a:endParaRPr lang="en-US"/>
          </a:p>
        </p:txBody>
      </p:sp>
      <p:sp>
        <p:nvSpPr>
          <p:cNvPr id="21" name="Shape 19"/>
          <p:cNvSpPr/>
          <p:nvPr/>
        </p:nvSpPr>
        <p:spPr>
          <a:xfrm>
            <a:off x="594360" y="4096512"/>
            <a:ext cx="658368" cy="603504"/>
          </a:xfrm>
          <a:prstGeom prst="rect">
            <a:avLst/>
          </a:prstGeom>
          <a:solidFill>
            <a:srgbClr val="2C2C38"/>
          </a:solidFill>
          <a:ln/>
        </p:spPr>
        <p:txBody>
          <a:bodyPr/>
          <a:lstStyle/>
          <a:p>
            <a:endParaRPr lang="en-US"/>
          </a:p>
        </p:txBody>
      </p:sp>
      <p:sp>
        <p:nvSpPr>
          <p:cNvPr id="22" name="Text 20"/>
          <p:cNvSpPr/>
          <p:nvPr/>
        </p:nvSpPr>
        <p:spPr>
          <a:xfrm>
            <a:off x="594360" y="4096512"/>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5</a:t>
            </a:r>
            <a:endParaRPr lang="en-US" sz="1900" dirty="0"/>
          </a:p>
        </p:txBody>
      </p:sp>
      <p:sp>
        <p:nvSpPr>
          <p:cNvPr id="23" name="Text 21"/>
          <p:cNvSpPr/>
          <p:nvPr/>
        </p:nvSpPr>
        <p:spPr>
          <a:xfrm>
            <a:off x="1417320" y="4096512"/>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LA Clippers</a:t>
            </a:r>
            <a:endParaRPr lang="en-US" sz="1400" dirty="0"/>
          </a:p>
        </p:txBody>
      </p:sp>
      <p:sp>
        <p:nvSpPr>
          <p:cNvPr id="24" name="Text 22"/>
          <p:cNvSpPr/>
          <p:nvPr/>
        </p:nvSpPr>
        <p:spPr>
          <a:xfrm>
            <a:off x="4965192" y="4096512"/>
            <a:ext cx="1005840" cy="603504"/>
          </a:xfrm>
          <a:prstGeom prst="rect">
            <a:avLst/>
          </a:prstGeom>
          <a:noFill/>
          <a:ln/>
        </p:spPr>
        <p:txBody>
          <a:bodyPr wrap="square" lIns="0" tIns="0" rIns="0" bIns="0" rtlCol="0" anchor="ctr"/>
          <a:lstStyle/>
          <a:p>
            <a:pPr marL="0" indent="0" algn="r">
              <a:buNone/>
            </a:pPr>
            <a:r>
              <a:rPr lang="en-US" sz="1050" i="1" dirty="0">
                <a:solidFill>
                  <a:srgbClr val="6E6E7A"/>
                </a:solidFill>
                <a:latin typeface="Arial" pitchFamily="34" charset="0"/>
                <a:ea typeface="Arial" pitchFamily="34" charset="-122"/>
                <a:cs typeface="Arial" pitchFamily="34" charset="-120"/>
              </a:rPr>
              <a:t>via IND</a:t>
            </a:r>
            <a:endParaRPr lang="en-US" sz="1050" dirty="0"/>
          </a:p>
        </p:txBody>
      </p:sp>
      <p:sp>
        <p:nvSpPr>
          <p:cNvPr id="25" name="Shape 23"/>
          <p:cNvSpPr/>
          <p:nvPr/>
        </p:nvSpPr>
        <p:spPr>
          <a:xfrm>
            <a:off x="594360" y="4754880"/>
            <a:ext cx="5513832" cy="603504"/>
          </a:xfrm>
          <a:prstGeom prst="rect">
            <a:avLst/>
          </a:prstGeom>
          <a:solidFill>
            <a:srgbClr val="17171F"/>
          </a:solidFill>
          <a:ln w="12700">
            <a:solidFill>
              <a:srgbClr val="33333F"/>
            </a:solidFill>
            <a:prstDash val="solid"/>
          </a:ln>
        </p:spPr>
        <p:txBody>
          <a:bodyPr/>
          <a:lstStyle/>
          <a:p>
            <a:endParaRPr lang="en-US"/>
          </a:p>
        </p:txBody>
      </p:sp>
      <p:sp>
        <p:nvSpPr>
          <p:cNvPr id="26" name="Shape 24"/>
          <p:cNvSpPr/>
          <p:nvPr/>
        </p:nvSpPr>
        <p:spPr>
          <a:xfrm>
            <a:off x="594360" y="4754880"/>
            <a:ext cx="658368" cy="603504"/>
          </a:xfrm>
          <a:prstGeom prst="rect">
            <a:avLst/>
          </a:prstGeom>
          <a:solidFill>
            <a:srgbClr val="2C2C38"/>
          </a:solidFill>
          <a:ln/>
        </p:spPr>
        <p:txBody>
          <a:bodyPr/>
          <a:lstStyle/>
          <a:p>
            <a:endParaRPr lang="en-US"/>
          </a:p>
        </p:txBody>
      </p:sp>
      <p:sp>
        <p:nvSpPr>
          <p:cNvPr id="27" name="Text 25"/>
          <p:cNvSpPr/>
          <p:nvPr/>
        </p:nvSpPr>
        <p:spPr>
          <a:xfrm>
            <a:off x="594360" y="4754880"/>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6</a:t>
            </a:r>
            <a:endParaRPr lang="en-US" sz="1900" dirty="0"/>
          </a:p>
        </p:txBody>
      </p:sp>
      <p:sp>
        <p:nvSpPr>
          <p:cNvPr id="28" name="Text 26"/>
          <p:cNvSpPr/>
          <p:nvPr/>
        </p:nvSpPr>
        <p:spPr>
          <a:xfrm>
            <a:off x="1417320" y="4754880"/>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Brooklyn Nets</a:t>
            </a:r>
            <a:endParaRPr lang="en-US" sz="1400" dirty="0"/>
          </a:p>
        </p:txBody>
      </p:sp>
      <p:sp>
        <p:nvSpPr>
          <p:cNvPr id="29" name="Shape 27"/>
          <p:cNvSpPr/>
          <p:nvPr/>
        </p:nvSpPr>
        <p:spPr>
          <a:xfrm>
            <a:off x="594360" y="5413248"/>
            <a:ext cx="5513832" cy="603504"/>
          </a:xfrm>
          <a:prstGeom prst="rect">
            <a:avLst/>
          </a:prstGeom>
          <a:solidFill>
            <a:srgbClr val="17171F"/>
          </a:solidFill>
          <a:ln w="12700">
            <a:solidFill>
              <a:srgbClr val="33333F"/>
            </a:solidFill>
            <a:prstDash val="solid"/>
          </a:ln>
        </p:spPr>
        <p:txBody>
          <a:bodyPr/>
          <a:lstStyle/>
          <a:p>
            <a:endParaRPr lang="en-US"/>
          </a:p>
        </p:txBody>
      </p:sp>
      <p:sp>
        <p:nvSpPr>
          <p:cNvPr id="30" name="Shape 28"/>
          <p:cNvSpPr/>
          <p:nvPr/>
        </p:nvSpPr>
        <p:spPr>
          <a:xfrm>
            <a:off x="594360" y="5413248"/>
            <a:ext cx="658368" cy="603504"/>
          </a:xfrm>
          <a:prstGeom prst="rect">
            <a:avLst/>
          </a:prstGeom>
          <a:solidFill>
            <a:srgbClr val="2C2C38"/>
          </a:solidFill>
          <a:ln/>
        </p:spPr>
        <p:txBody>
          <a:bodyPr/>
          <a:lstStyle/>
          <a:p>
            <a:endParaRPr lang="en-US"/>
          </a:p>
        </p:txBody>
      </p:sp>
      <p:sp>
        <p:nvSpPr>
          <p:cNvPr id="31" name="Text 29"/>
          <p:cNvSpPr/>
          <p:nvPr/>
        </p:nvSpPr>
        <p:spPr>
          <a:xfrm>
            <a:off x="594360" y="5413248"/>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7</a:t>
            </a:r>
            <a:endParaRPr lang="en-US" sz="1900" dirty="0"/>
          </a:p>
        </p:txBody>
      </p:sp>
      <p:sp>
        <p:nvSpPr>
          <p:cNvPr id="32" name="Text 30"/>
          <p:cNvSpPr/>
          <p:nvPr/>
        </p:nvSpPr>
        <p:spPr>
          <a:xfrm>
            <a:off x="1417320" y="5413248"/>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Sacramento Kings</a:t>
            </a:r>
            <a:endParaRPr lang="en-US" sz="1400" dirty="0"/>
          </a:p>
        </p:txBody>
      </p:sp>
      <p:sp>
        <p:nvSpPr>
          <p:cNvPr id="33" name="Shape 31"/>
          <p:cNvSpPr/>
          <p:nvPr/>
        </p:nvSpPr>
        <p:spPr>
          <a:xfrm>
            <a:off x="6400800" y="1463040"/>
            <a:ext cx="5513832" cy="603504"/>
          </a:xfrm>
          <a:prstGeom prst="rect">
            <a:avLst/>
          </a:prstGeom>
          <a:solidFill>
            <a:srgbClr val="17171F"/>
          </a:solidFill>
          <a:ln w="12700">
            <a:solidFill>
              <a:srgbClr val="33333F"/>
            </a:solidFill>
            <a:prstDash val="solid"/>
          </a:ln>
        </p:spPr>
        <p:txBody>
          <a:bodyPr/>
          <a:lstStyle/>
          <a:p>
            <a:endParaRPr lang="en-US"/>
          </a:p>
        </p:txBody>
      </p:sp>
      <p:sp>
        <p:nvSpPr>
          <p:cNvPr id="34" name="Shape 32"/>
          <p:cNvSpPr/>
          <p:nvPr/>
        </p:nvSpPr>
        <p:spPr>
          <a:xfrm>
            <a:off x="6400800" y="1463040"/>
            <a:ext cx="658368" cy="603504"/>
          </a:xfrm>
          <a:prstGeom prst="rect">
            <a:avLst/>
          </a:prstGeom>
          <a:solidFill>
            <a:srgbClr val="2C2C38"/>
          </a:solidFill>
          <a:ln/>
        </p:spPr>
        <p:txBody>
          <a:bodyPr/>
          <a:lstStyle/>
          <a:p>
            <a:endParaRPr lang="en-US"/>
          </a:p>
        </p:txBody>
      </p:sp>
      <p:sp>
        <p:nvSpPr>
          <p:cNvPr id="35" name="Text 33"/>
          <p:cNvSpPr/>
          <p:nvPr/>
        </p:nvSpPr>
        <p:spPr>
          <a:xfrm>
            <a:off x="6400800" y="1463040"/>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8</a:t>
            </a:r>
            <a:endParaRPr lang="en-US" sz="1900" dirty="0"/>
          </a:p>
        </p:txBody>
      </p:sp>
      <p:sp>
        <p:nvSpPr>
          <p:cNvPr id="36" name="Text 34"/>
          <p:cNvSpPr/>
          <p:nvPr/>
        </p:nvSpPr>
        <p:spPr>
          <a:xfrm>
            <a:off x="7223760" y="1463040"/>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Atlanta Hawks</a:t>
            </a:r>
            <a:endParaRPr lang="en-US" sz="1400" dirty="0"/>
          </a:p>
        </p:txBody>
      </p:sp>
      <p:sp>
        <p:nvSpPr>
          <p:cNvPr id="37" name="Text 35"/>
          <p:cNvSpPr/>
          <p:nvPr/>
        </p:nvSpPr>
        <p:spPr>
          <a:xfrm>
            <a:off x="10771632" y="1463040"/>
            <a:ext cx="1005840" cy="603504"/>
          </a:xfrm>
          <a:prstGeom prst="rect">
            <a:avLst/>
          </a:prstGeom>
          <a:noFill/>
          <a:ln/>
        </p:spPr>
        <p:txBody>
          <a:bodyPr wrap="square" lIns="0" tIns="0" rIns="0" bIns="0" rtlCol="0" anchor="ctr"/>
          <a:lstStyle/>
          <a:p>
            <a:pPr marL="0" indent="0" algn="r">
              <a:buNone/>
            </a:pPr>
            <a:r>
              <a:rPr lang="en-US" sz="1050" i="1" dirty="0">
                <a:solidFill>
                  <a:srgbClr val="6E6E7A"/>
                </a:solidFill>
                <a:latin typeface="Arial" pitchFamily="34" charset="0"/>
                <a:ea typeface="Arial" pitchFamily="34" charset="-122"/>
                <a:cs typeface="Arial" pitchFamily="34" charset="-120"/>
              </a:rPr>
              <a:t>via NO</a:t>
            </a:r>
            <a:endParaRPr lang="en-US" sz="1050" dirty="0"/>
          </a:p>
        </p:txBody>
      </p:sp>
      <p:sp>
        <p:nvSpPr>
          <p:cNvPr id="38" name="Shape 36"/>
          <p:cNvSpPr/>
          <p:nvPr/>
        </p:nvSpPr>
        <p:spPr>
          <a:xfrm>
            <a:off x="6400800" y="2121408"/>
            <a:ext cx="5513832" cy="603504"/>
          </a:xfrm>
          <a:prstGeom prst="rect">
            <a:avLst/>
          </a:prstGeom>
          <a:solidFill>
            <a:srgbClr val="17171F"/>
          </a:solidFill>
          <a:ln w="12700">
            <a:solidFill>
              <a:srgbClr val="33333F"/>
            </a:solidFill>
            <a:prstDash val="solid"/>
          </a:ln>
        </p:spPr>
        <p:txBody>
          <a:bodyPr/>
          <a:lstStyle/>
          <a:p>
            <a:endParaRPr lang="en-US"/>
          </a:p>
        </p:txBody>
      </p:sp>
      <p:sp>
        <p:nvSpPr>
          <p:cNvPr id="39" name="Shape 37"/>
          <p:cNvSpPr/>
          <p:nvPr/>
        </p:nvSpPr>
        <p:spPr>
          <a:xfrm>
            <a:off x="6400800" y="2121408"/>
            <a:ext cx="658368" cy="603504"/>
          </a:xfrm>
          <a:prstGeom prst="rect">
            <a:avLst/>
          </a:prstGeom>
          <a:solidFill>
            <a:srgbClr val="2C2C38"/>
          </a:solidFill>
          <a:ln/>
        </p:spPr>
        <p:txBody>
          <a:bodyPr/>
          <a:lstStyle/>
          <a:p>
            <a:endParaRPr lang="en-US"/>
          </a:p>
        </p:txBody>
      </p:sp>
      <p:sp>
        <p:nvSpPr>
          <p:cNvPr id="40" name="Text 38"/>
          <p:cNvSpPr/>
          <p:nvPr/>
        </p:nvSpPr>
        <p:spPr>
          <a:xfrm>
            <a:off x="6400800" y="2121408"/>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9</a:t>
            </a:r>
            <a:endParaRPr lang="en-US" sz="1900" dirty="0"/>
          </a:p>
        </p:txBody>
      </p:sp>
      <p:sp>
        <p:nvSpPr>
          <p:cNvPr id="41" name="Text 39"/>
          <p:cNvSpPr/>
          <p:nvPr/>
        </p:nvSpPr>
        <p:spPr>
          <a:xfrm>
            <a:off x="7223760" y="2121408"/>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Dallas Mavericks</a:t>
            </a:r>
            <a:endParaRPr lang="en-US" sz="1400" dirty="0"/>
          </a:p>
        </p:txBody>
      </p:sp>
      <p:sp>
        <p:nvSpPr>
          <p:cNvPr id="42" name="Shape 40"/>
          <p:cNvSpPr/>
          <p:nvPr/>
        </p:nvSpPr>
        <p:spPr>
          <a:xfrm>
            <a:off x="6400800" y="2779776"/>
            <a:ext cx="5513832" cy="603504"/>
          </a:xfrm>
          <a:prstGeom prst="rect">
            <a:avLst/>
          </a:prstGeom>
          <a:solidFill>
            <a:srgbClr val="17171F"/>
          </a:solidFill>
          <a:ln w="12700">
            <a:solidFill>
              <a:srgbClr val="33333F"/>
            </a:solidFill>
            <a:prstDash val="solid"/>
          </a:ln>
        </p:spPr>
        <p:txBody>
          <a:bodyPr/>
          <a:lstStyle/>
          <a:p>
            <a:endParaRPr lang="en-US"/>
          </a:p>
        </p:txBody>
      </p:sp>
      <p:sp>
        <p:nvSpPr>
          <p:cNvPr id="43" name="Shape 41"/>
          <p:cNvSpPr/>
          <p:nvPr/>
        </p:nvSpPr>
        <p:spPr>
          <a:xfrm>
            <a:off x="6400800" y="2779776"/>
            <a:ext cx="658368" cy="603504"/>
          </a:xfrm>
          <a:prstGeom prst="rect">
            <a:avLst/>
          </a:prstGeom>
          <a:solidFill>
            <a:srgbClr val="2C2C38"/>
          </a:solidFill>
          <a:ln/>
        </p:spPr>
        <p:txBody>
          <a:bodyPr/>
          <a:lstStyle/>
          <a:p>
            <a:endParaRPr lang="en-US"/>
          </a:p>
        </p:txBody>
      </p:sp>
      <p:sp>
        <p:nvSpPr>
          <p:cNvPr id="44" name="Text 42"/>
          <p:cNvSpPr/>
          <p:nvPr/>
        </p:nvSpPr>
        <p:spPr>
          <a:xfrm>
            <a:off x="6400800" y="2779776"/>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10</a:t>
            </a:r>
            <a:endParaRPr lang="en-US" sz="1900" dirty="0"/>
          </a:p>
        </p:txBody>
      </p:sp>
      <p:sp>
        <p:nvSpPr>
          <p:cNvPr id="45" name="Text 43"/>
          <p:cNvSpPr/>
          <p:nvPr/>
        </p:nvSpPr>
        <p:spPr>
          <a:xfrm>
            <a:off x="7223760" y="2779776"/>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Milwaukee Bucks</a:t>
            </a:r>
            <a:endParaRPr lang="en-US" sz="1400" dirty="0"/>
          </a:p>
        </p:txBody>
      </p:sp>
      <p:sp>
        <p:nvSpPr>
          <p:cNvPr id="46" name="Shape 44"/>
          <p:cNvSpPr/>
          <p:nvPr/>
        </p:nvSpPr>
        <p:spPr>
          <a:xfrm>
            <a:off x="6400800" y="3438144"/>
            <a:ext cx="5513832" cy="603504"/>
          </a:xfrm>
          <a:prstGeom prst="rect">
            <a:avLst/>
          </a:prstGeom>
          <a:solidFill>
            <a:srgbClr val="17171F"/>
          </a:solidFill>
          <a:ln w="12700">
            <a:solidFill>
              <a:srgbClr val="33333F"/>
            </a:solidFill>
            <a:prstDash val="solid"/>
          </a:ln>
        </p:spPr>
        <p:txBody>
          <a:bodyPr/>
          <a:lstStyle/>
          <a:p>
            <a:endParaRPr lang="en-US"/>
          </a:p>
        </p:txBody>
      </p:sp>
      <p:sp>
        <p:nvSpPr>
          <p:cNvPr id="47" name="Shape 45"/>
          <p:cNvSpPr/>
          <p:nvPr/>
        </p:nvSpPr>
        <p:spPr>
          <a:xfrm>
            <a:off x="6400800" y="3438144"/>
            <a:ext cx="658368" cy="603504"/>
          </a:xfrm>
          <a:prstGeom prst="rect">
            <a:avLst/>
          </a:prstGeom>
          <a:solidFill>
            <a:srgbClr val="2C2C38"/>
          </a:solidFill>
          <a:ln/>
        </p:spPr>
        <p:txBody>
          <a:bodyPr/>
          <a:lstStyle/>
          <a:p>
            <a:endParaRPr lang="en-US"/>
          </a:p>
        </p:txBody>
      </p:sp>
      <p:sp>
        <p:nvSpPr>
          <p:cNvPr id="48" name="Text 46"/>
          <p:cNvSpPr/>
          <p:nvPr/>
        </p:nvSpPr>
        <p:spPr>
          <a:xfrm>
            <a:off x="6400800" y="3438144"/>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11</a:t>
            </a:r>
            <a:endParaRPr lang="en-US" sz="1900" dirty="0"/>
          </a:p>
        </p:txBody>
      </p:sp>
      <p:sp>
        <p:nvSpPr>
          <p:cNvPr id="49" name="Text 47"/>
          <p:cNvSpPr/>
          <p:nvPr/>
        </p:nvSpPr>
        <p:spPr>
          <a:xfrm>
            <a:off x="7223760" y="3438144"/>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Golden State Warriors</a:t>
            </a:r>
            <a:endParaRPr lang="en-US" sz="1400" dirty="0"/>
          </a:p>
        </p:txBody>
      </p:sp>
      <p:sp>
        <p:nvSpPr>
          <p:cNvPr id="50" name="Shape 48"/>
          <p:cNvSpPr/>
          <p:nvPr/>
        </p:nvSpPr>
        <p:spPr>
          <a:xfrm>
            <a:off x="6400800" y="4096512"/>
            <a:ext cx="5513832" cy="603504"/>
          </a:xfrm>
          <a:prstGeom prst="rect">
            <a:avLst/>
          </a:prstGeom>
          <a:solidFill>
            <a:srgbClr val="17171F"/>
          </a:solidFill>
          <a:ln w="12700">
            <a:solidFill>
              <a:srgbClr val="33333F"/>
            </a:solidFill>
            <a:prstDash val="solid"/>
          </a:ln>
        </p:spPr>
        <p:txBody>
          <a:bodyPr/>
          <a:lstStyle/>
          <a:p>
            <a:endParaRPr lang="en-US"/>
          </a:p>
        </p:txBody>
      </p:sp>
      <p:sp>
        <p:nvSpPr>
          <p:cNvPr id="51" name="Shape 49"/>
          <p:cNvSpPr/>
          <p:nvPr/>
        </p:nvSpPr>
        <p:spPr>
          <a:xfrm>
            <a:off x="6400800" y="4096512"/>
            <a:ext cx="658368" cy="603504"/>
          </a:xfrm>
          <a:prstGeom prst="rect">
            <a:avLst/>
          </a:prstGeom>
          <a:solidFill>
            <a:srgbClr val="2C2C38"/>
          </a:solidFill>
          <a:ln/>
        </p:spPr>
        <p:txBody>
          <a:bodyPr/>
          <a:lstStyle/>
          <a:p>
            <a:endParaRPr lang="en-US"/>
          </a:p>
        </p:txBody>
      </p:sp>
      <p:sp>
        <p:nvSpPr>
          <p:cNvPr id="52" name="Text 50"/>
          <p:cNvSpPr/>
          <p:nvPr/>
        </p:nvSpPr>
        <p:spPr>
          <a:xfrm>
            <a:off x="6400800" y="4096512"/>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12</a:t>
            </a:r>
            <a:endParaRPr lang="en-US" sz="1900" dirty="0"/>
          </a:p>
        </p:txBody>
      </p:sp>
      <p:sp>
        <p:nvSpPr>
          <p:cNvPr id="53" name="Text 51"/>
          <p:cNvSpPr/>
          <p:nvPr/>
        </p:nvSpPr>
        <p:spPr>
          <a:xfrm>
            <a:off x="7223760" y="4096512"/>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Oklahoma City Thunder</a:t>
            </a:r>
            <a:endParaRPr lang="en-US" sz="1400" dirty="0"/>
          </a:p>
        </p:txBody>
      </p:sp>
      <p:sp>
        <p:nvSpPr>
          <p:cNvPr id="54" name="Shape 52"/>
          <p:cNvSpPr/>
          <p:nvPr/>
        </p:nvSpPr>
        <p:spPr>
          <a:xfrm>
            <a:off x="6400800" y="4754880"/>
            <a:ext cx="5513832" cy="603504"/>
          </a:xfrm>
          <a:prstGeom prst="rect">
            <a:avLst/>
          </a:prstGeom>
          <a:solidFill>
            <a:srgbClr val="17171F"/>
          </a:solidFill>
          <a:ln w="12700">
            <a:solidFill>
              <a:srgbClr val="33333F"/>
            </a:solidFill>
            <a:prstDash val="solid"/>
          </a:ln>
        </p:spPr>
        <p:txBody>
          <a:bodyPr/>
          <a:lstStyle/>
          <a:p>
            <a:endParaRPr lang="en-US"/>
          </a:p>
        </p:txBody>
      </p:sp>
      <p:sp>
        <p:nvSpPr>
          <p:cNvPr id="55" name="Shape 53"/>
          <p:cNvSpPr/>
          <p:nvPr/>
        </p:nvSpPr>
        <p:spPr>
          <a:xfrm>
            <a:off x="6400800" y="4754880"/>
            <a:ext cx="658368" cy="603504"/>
          </a:xfrm>
          <a:prstGeom prst="rect">
            <a:avLst/>
          </a:prstGeom>
          <a:solidFill>
            <a:srgbClr val="2C2C38"/>
          </a:solidFill>
          <a:ln/>
        </p:spPr>
        <p:txBody>
          <a:bodyPr/>
          <a:lstStyle/>
          <a:p>
            <a:endParaRPr lang="en-US"/>
          </a:p>
        </p:txBody>
      </p:sp>
      <p:sp>
        <p:nvSpPr>
          <p:cNvPr id="56" name="Text 54"/>
          <p:cNvSpPr/>
          <p:nvPr/>
        </p:nvSpPr>
        <p:spPr>
          <a:xfrm>
            <a:off x="6400800" y="4754880"/>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13</a:t>
            </a:r>
            <a:endParaRPr lang="en-US" sz="1900" dirty="0"/>
          </a:p>
        </p:txBody>
      </p:sp>
      <p:sp>
        <p:nvSpPr>
          <p:cNvPr id="57" name="Text 55"/>
          <p:cNvSpPr/>
          <p:nvPr/>
        </p:nvSpPr>
        <p:spPr>
          <a:xfrm>
            <a:off x="7223760" y="4754880"/>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Miami Heat</a:t>
            </a:r>
            <a:endParaRPr lang="en-US" sz="1400" dirty="0"/>
          </a:p>
        </p:txBody>
      </p:sp>
      <p:sp>
        <p:nvSpPr>
          <p:cNvPr id="58" name="Shape 56"/>
          <p:cNvSpPr/>
          <p:nvPr/>
        </p:nvSpPr>
        <p:spPr>
          <a:xfrm>
            <a:off x="6400800" y="5413248"/>
            <a:ext cx="5513832" cy="603504"/>
          </a:xfrm>
          <a:prstGeom prst="rect">
            <a:avLst/>
          </a:prstGeom>
          <a:solidFill>
            <a:srgbClr val="17171F"/>
          </a:solidFill>
          <a:ln w="12700">
            <a:solidFill>
              <a:srgbClr val="33333F"/>
            </a:solidFill>
            <a:prstDash val="solid"/>
          </a:ln>
        </p:spPr>
        <p:txBody>
          <a:bodyPr/>
          <a:lstStyle/>
          <a:p>
            <a:endParaRPr lang="en-US"/>
          </a:p>
        </p:txBody>
      </p:sp>
      <p:sp>
        <p:nvSpPr>
          <p:cNvPr id="59" name="Shape 57"/>
          <p:cNvSpPr/>
          <p:nvPr/>
        </p:nvSpPr>
        <p:spPr>
          <a:xfrm>
            <a:off x="6400800" y="5413248"/>
            <a:ext cx="658368" cy="603504"/>
          </a:xfrm>
          <a:prstGeom prst="rect">
            <a:avLst/>
          </a:prstGeom>
          <a:solidFill>
            <a:srgbClr val="2C2C38"/>
          </a:solidFill>
          <a:ln/>
        </p:spPr>
        <p:txBody>
          <a:bodyPr/>
          <a:lstStyle/>
          <a:p>
            <a:endParaRPr lang="en-US"/>
          </a:p>
        </p:txBody>
      </p:sp>
      <p:sp>
        <p:nvSpPr>
          <p:cNvPr id="60" name="Text 58"/>
          <p:cNvSpPr/>
          <p:nvPr/>
        </p:nvSpPr>
        <p:spPr>
          <a:xfrm>
            <a:off x="6400800" y="5413248"/>
            <a:ext cx="658368" cy="603504"/>
          </a:xfrm>
          <a:prstGeom prst="rect">
            <a:avLst/>
          </a:prstGeom>
          <a:noFill/>
          <a:ln/>
        </p:spPr>
        <p:txBody>
          <a:bodyPr wrap="square" lIns="0" tIns="0" rIns="0" bIns="0" rtlCol="0" anchor="ctr"/>
          <a:lstStyle/>
          <a:p>
            <a:pPr marL="0" indent="0" algn="ctr">
              <a:buNone/>
            </a:pPr>
            <a:r>
              <a:rPr lang="en-US" sz="1900" b="1" dirty="0">
                <a:solidFill>
                  <a:srgbClr val="9C9CA8"/>
                </a:solidFill>
                <a:latin typeface="Arial Black" pitchFamily="34" charset="0"/>
                <a:ea typeface="Arial Black" pitchFamily="34" charset="-122"/>
                <a:cs typeface="Arial Black" pitchFamily="34" charset="-120"/>
              </a:rPr>
              <a:t>14</a:t>
            </a:r>
            <a:endParaRPr lang="en-US" sz="1900" dirty="0"/>
          </a:p>
        </p:txBody>
      </p:sp>
      <p:sp>
        <p:nvSpPr>
          <p:cNvPr id="61" name="Text 59"/>
          <p:cNvSpPr/>
          <p:nvPr/>
        </p:nvSpPr>
        <p:spPr>
          <a:xfrm>
            <a:off x="7223760" y="5413248"/>
            <a:ext cx="3502152" cy="603504"/>
          </a:xfrm>
          <a:prstGeom prst="rect">
            <a:avLst/>
          </a:prstGeom>
          <a:noFill/>
          <a:ln/>
        </p:spPr>
        <p:txBody>
          <a:bodyPr wrap="square" lIns="0" tIns="0" rIns="0" bIns="0" rtlCol="0" anchor="ctr"/>
          <a:lstStyle/>
          <a:p>
            <a:pPr marL="0" indent="0">
              <a:buNone/>
            </a:pPr>
            <a:r>
              <a:rPr lang="en-US" sz="1400" b="1" dirty="0">
                <a:solidFill>
                  <a:srgbClr val="FFFFFF"/>
                </a:solidFill>
                <a:latin typeface="Arial" pitchFamily="34" charset="0"/>
                <a:ea typeface="Arial" pitchFamily="34" charset="-122"/>
                <a:cs typeface="Arial" pitchFamily="34" charset="-120"/>
              </a:rPr>
              <a:t>Charlotte Hornets</a:t>
            </a:r>
            <a:endParaRPr lang="en-US" sz="1400" dirty="0"/>
          </a:p>
        </p:txBody>
      </p:sp>
      <p:sp>
        <p:nvSpPr>
          <p:cNvPr id="62" name="Shape 60"/>
          <p:cNvSpPr/>
          <p:nvPr/>
        </p:nvSpPr>
        <p:spPr>
          <a:xfrm>
            <a:off x="594360" y="6455664"/>
            <a:ext cx="256032" cy="54864"/>
          </a:xfrm>
          <a:prstGeom prst="rect">
            <a:avLst/>
          </a:prstGeom>
          <a:solidFill>
            <a:srgbClr val="E8772E"/>
          </a:solidFill>
          <a:ln/>
        </p:spPr>
        <p:txBody>
          <a:bodyPr/>
          <a:lstStyle/>
          <a:p>
            <a:endParaRPr lang="en-US"/>
          </a:p>
        </p:txBody>
      </p:sp>
      <p:sp>
        <p:nvSpPr>
          <p:cNvPr id="63" name="Text 61"/>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64" name="Text 62"/>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04</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bg>
      <p:bgPr>
        <a:solidFill>
          <a:srgbClr val="0D0D11"/>
        </a:solidFill>
        <a:effectLst/>
      </p:bgPr>
    </p:bg>
    <p:spTree>
      <p:nvGrpSpPr>
        <p:cNvPr id="1" name=""/>
        <p:cNvGrpSpPr/>
        <p:nvPr/>
      </p:nvGrpSpPr>
      <p:grpSpPr>
        <a:xfrm>
          <a:off x="0" y="0"/>
          <a:ext cx="0" cy="0"/>
          <a:chOff x="0" y="0"/>
          <a:chExt cx="0" cy="0"/>
        </a:xfrm>
      </p:grpSpPr>
      <p:sp>
        <p:nvSpPr>
          <p:cNvPr id="2" name="Text 0"/>
          <p:cNvSpPr/>
          <p:nvPr/>
        </p:nvSpPr>
        <p:spPr>
          <a:xfrm>
            <a:off x="594360" y="384048"/>
            <a:ext cx="11002975" cy="274320"/>
          </a:xfrm>
          <a:prstGeom prst="rect">
            <a:avLst/>
          </a:prstGeom>
          <a:noFill/>
          <a:ln/>
        </p:spPr>
        <p:txBody>
          <a:bodyPr wrap="square" lIns="0" tIns="0" rIns="0" bIns="0" rtlCol="0" anchor="ctr"/>
          <a:lstStyle/>
          <a:p>
            <a:pPr marL="0" indent="0">
              <a:buNone/>
            </a:pPr>
            <a:r>
              <a:rPr lang="en-US" sz="1250" b="1" kern="0" spc="300" dirty="0">
                <a:solidFill>
                  <a:srgbClr val="E8772E"/>
                </a:solidFill>
                <a:latin typeface="Arial Black" pitchFamily="34" charset="0"/>
                <a:ea typeface="Arial Black" pitchFamily="34" charset="-122"/>
                <a:cs typeface="Arial Black" pitchFamily="34" charset="-120"/>
              </a:rPr>
              <a:t>DRAFT ORDER · ROUND 1</a:t>
            </a:r>
            <a:endParaRPr lang="en-US" sz="1250" dirty="0"/>
          </a:p>
        </p:txBody>
      </p:sp>
      <p:sp>
        <p:nvSpPr>
          <p:cNvPr id="3" name="Text 1"/>
          <p:cNvSpPr/>
          <p:nvPr/>
        </p:nvSpPr>
        <p:spPr>
          <a:xfrm>
            <a:off x="594360" y="676656"/>
            <a:ext cx="11002975" cy="640080"/>
          </a:xfrm>
          <a:prstGeom prst="rect">
            <a:avLst/>
          </a:prstGeom>
          <a:noFill/>
          <a:ln/>
        </p:spPr>
        <p:txBody>
          <a:bodyPr wrap="square" lIns="0" tIns="0" rIns="0" bIns="0" rtlCol="0" anchor="ctr"/>
          <a:lstStyle/>
          <a:p>
            <a:pPr marL="0" indent="0">
              <a:buNone/>
            </a:pPr>
            <a:r>
              <a:rPr lang="en-US" sz="3000" b="1" dirty="0">
                <a:solidFill>
                  <a:srgbClr val="FFFFFF"/>
                </a:solidFill>
                <a:latin typeface="Arial Black" pitchFamily="34" charset="0"/>
                <a:ea typeface="Arial Black" pitchFamily="34" charset="-122"/>
                <a:cs typeface="Arial Black" pitchFamily="34" charset="-120"/>
              </a:rPr>
              <a:t>Picks 15–30</a:t>
            </a:r>
            <a:endParaRPr lang="en-US" sz="3000" dirty="0"/>
          </a:p>
        </p:txBody>
      </p:sp>
      <p:sp>
        <p:nvSpPr>
          <p:cNvPr id="4" name="Shape 2"/>
          <p:cNvSpPr/>
          <p:nvPr/>
        </p:nvSpPr>
        <p:spPr>
          <a:xfrm>
            <a:off x="594360" y="1371600"/>
            <a:ext cx="5513832" cy="530352"/>
          </a:xfrm>
          <a:prstGeom prst="rect">
            <a:avLst/>
          </a:prstGeom>
          <a:solidFill>
            <a:srgbClr val="17171F"/>
          </a:solidFill>
          <a:ln w="12700">
            <a:solidFill>
              <a:srgbClr val="33333F"/>
            </a:solidFill>
            <a:prstDash val="solid"/>
          </a:ln>
        </p:spPr>
        <p:txBody>
          <a:bodyPr/>
          <a:lstStyle/>
          <a:p>
            <a:endParaRPr lang="en-US"/>
          </a:p>
        </p:txBody>
      </p:sp>
      <p:sp>
        <p:nvSpPr>
          <p:cNvPr id="5" name="Shape 3"/>
          <p:cNvSpPr/>
          <p:nvPr/>
        </p:nvSpPr>
        <p:spPr>
          <a:xfrm>
            <a:off x="594360" y="1371600"/>
            <a:ext cx="658368" cy="530352"/>
          </a:xfrm>
          <a:prstGeom prst="rect">
            <a:avLst/>
          </a:prstGeom>
          <a:solidFill>
            <a:srgbClr val="2C2C38"/>
          </a:solidFill>
          <a:ln/>
        </p:spPr>
        <p:txBody>
          <a:bodyPr/>
          <a:lstStyle/>
          <a:p>
            <a:endParaRPr lang="en-US"/>
          </a:p>
        </p:txBody>
      </p:sp>
      <p:sp>
        <p:nvSpPr>
          <p:cNvPr id="6" name="Text 4"/>
          <p:cNvSpPr/>
          <p:nvPr/>
        </p:nvSpPr>
        <p:spPr>
          <a:xfrm>
            <a:off x="594360" y="1371600"/>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15</a:t>
            </a:r>
            <a:endParaRPr lang="en-US" sz="1700" dirty="0"/>
          </a:p>
        </p:txBody>
      </p:sp>
      <p:sp>
        <p:nvSpPr>
          <p:cNvPr id="7" name="Text 5"/>
          <p:cNvSpPr/>
          <p:nvPr/>
        </p:nvSpPr>
        <p:spPr>
          <a:xfrm>
            <a:off x="1417320" y="1371600"/>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Chicago Bulls</a:t>
            </a:r>
            <a:endParaRPr lang="en-US" sz="1300" dirty="0"/>
          </a:p>
        </p:txBody>
      </p:sp>
      <p:sp>
        <p:nvSpPr>
          <p:cNvPr id="8" name="Text 6"/>
          <p:cNvSpPr/>
          <p:nvPr/>
        </p:nvSpPr>
        <p:spPr>
          <a:xfrm>
            <a:off x="5010912" y="1371600"/>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POR</a:t>
            </a:r>
            <a:endParaRPr lang="en-US" sz="1000" dirty="0"/>
          </a:p>
        </p:txBody>
      </p:sp>
      <p:sp>
        <p:nvSpPr>
          <p:cNvPr id="9" name="Shape 7"/>
          <p:cNvSpPr/>
          <p:nvPr/>
        </p:nvSpPr>
        <p:spPr>
          <a:xfrm>
            <a:off x="594360" y="1947672"/>
            <a:ext cx="5513832" cy="530352"/>
          </a:xfrm>
          <a:prstGeom prst="rect">
            <a:avLst/>
          </a:prstGeom>
          <a:solidFill>
            <a:srgbClr val="17171F"/>
          </a:solidFill>
          <a:ln w="12700">
            <a:solidFill>
              <a:srgbClr val="33333F"/>
            </a:solidFill>
            <a:prstDash val="solid"/>
          </a:ln>
        </p:spPr>
        <p:txBody>
          <a:bodyPr/>
          <a:lstStyle/>
          <a:p>
            <a:endParaRPr lang="en-US"/>
          </a:p>
        </p:txBody>
      </p:sp>
      <p:sp>
        <p:nvSpPr>
          <p:cNvPr id="10" name="Shape 8"/>
          <p:cNvSpPr/>
          <p:nvPr/>
        </p:nvSpPr>
        <p:spPr>
          <a:xfrm>
            <a:off x="594360" y="1947672"/>
            <a:ext cx="658368" cy="530352"/>
          </a:xfrm>
          <a:prstGeom prst="rect">
            <a:avLst/>
          </a:prstGeom>
          <a:solidFill>
            <a:srgbClr val="2C2C38"/>
          </a:solidFill>
          <a:ln/>
        </p:spPr>
        <p:txBody>
          <a:bodyPr/>
          <a:lstStyle/>
          <a:p>
            <a:endParaRPr lang="en-US"/>
          </a:p>
        </p:txBody>
      </p:sp>
      <p:sp>
        <p:nvSpPr>
          <p:cNvPr id="11" name="Text 9"/>
          <p:cNvSpPr/>
          <p:nvPr/>
        </p:nvSpPr>
        <p:spPr>
          <a:xfrm>
            <a:off x="594360" y="1947672"/>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16</a:t>
            </a:r>
            <a:endParaRPr lang="en-US" sz="1700" dirty="0"/>
          </a:p>
        </p:txBody>
      </p:sp>
      <p:sp>
        <p:nvSpPr>
          <p:cNvPr id="12" name="Text 10"/>
          <p:cNvSpPr/>
          <p:nvPr/>
        </p:nvSpPr>
        <p:spPr>
          <a:xfrm>
            <a:off x="1417320" y="1947672"/>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Memphis Grizzlies</a:t>
            </a:r>
            <a:endParaRPr lang="en-US" sz="1300" dirty="0"/>
          </a:p>
        </p:txBody>
      </p:sp>
      <p:sp>
        <p:nvSpPr>
          <p:cNvPr id="13" name="Text 11"/>
          <p:cNvSpPr/>
          <p:nvPr/>
        </p:nvSpPr>
        <p:spPr>
          <a:xfrm>
            <a:off x="5010912" y="1947672"/>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PHX</a:t>
            </a:r>
            <a:endParaRPr lang="en-US" sz="1000" dirty="0"/>
          </a:p>
        </p:txBody>
      </p:sp>
      <p:sp>
        <p:nvSpPr>
          <p:cNvPr id="14" name="Shape 12"/>
          <p:cNvSpPr/>
          <p:nvPr/>
        </p:nvSpPr>
        <p:spPr>
          <a:xfrm>
            <a:off x="594360" y="2523744"/>
            <a:ext cx="5513832" cy="530352"/>
          </a:xfrm>
          <a:prstGeom prst="rect">
            <a:avLst/>
          </a:prstGeom>
          <a:solidFill>
            <a:srgbClr val="17171F"/>
          </a:solidFill>
          <a:ln w="12700">
            <a:solidFill>
              <a:srgbClr val="33333F"/>
            </a:solidFill>
            <a:prstDash val="solid"/>
          </a:ln>
        </p:spPr>
        <p:txBody>
          <a:bodyPr/>
          <a:lstStyle/>
          <a:p>
            <a:endParaRPr lang="en-US"/>
          </a:p>
        </p:txBody>
      </p:sp>
      <p:sp>
        <p:nvSpPr>
          <p:cNvPr id="15" name="Shape 13"/>
          <p:cNvSpPr/>
          <p:nvPr/>
        </p:nvSpPr>
        <p:spPr>
          <a:xfrm>
            <a:off x="594360" y="2523744"/>
            <a:ext cx="658368" cy="530352"/>
          </a:xfrm>
          <a:prstGeom prst="rect">
            <a:avLst/>
          </a:prstGeom>
          <a:solidFill>
            <a:srgbClr val="2C2C38"/>
          </a:solidFill>
          <a:ln/>
        </p:spPr>
        <p:txBody>
          <a:bodyPr/>
          <a:lstStyle/>
          <a:p>
            <a:endParaRPr lang="en-US"/>
          </a:p>
        </p:txBody>
      </p:sp>
      <p:sp>
        <p:nvSpPr>
          <p:cNvPr id="16" name="Text 14"/>
          <p:cNvSpPr/>
          <p:nvPr/>
        </p:nvSpPr>
        <p:spPr>
          <a:xfrm>
            <a:off x="594360" y="2523744"/>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17</a:t>
            </a:r>
            <a:endParaRPr lang="en-US" sz="1700" dirty="0"/>
          </a:p>
        </p:txBody>
      </p:sp>
      <p:sp>
        <p:nvSpPr>
          <p:cNvPr id="17" name="Text 15"/>
          <p:cNvSpPr/>
          <p:nvPr/>
        </p:nvSpPr>
        <p:spPr>
          <a:xfrm>
            <a:off x="1417320" y="2523744"/>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Oklahoma City Thunder</a:t>
            </a:r>
            <a:endParaRPr lang="en-US" sz="1300" dirty="0"/>
          </a:p>
        </p:txBody>
      </p:sp>
      <p:sp>
        <p:nvSpPr>
          <p:cNvPr id="18" name="Text 16"/>
          <p:cNvSpPr/>
          <p:nvPr/>
        </p:nvSpPr>
        <p:spPr>
          <a:xfrm>
            <a:off x="5010912" y="2523744"/>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PHI</a:t>
            </a:r>
            <a:endParaRPr lang="en-US" sz="1000" dirty="0"/>
          </a:p>
        </p:txBody>
      </p:sp>
      <p:sp>
        <p:nvSpPr>
          <p:cNvPr id="19" name="Shape 17"/>
          <p:cNvSpPr/>
          <p:nvPr/>
        </p:nvSpPr>
        <p:spPr>
          <a:xfrm>
            <a:off x="594360" y="3099816"/>
            <a:ext cx="5513832" cy="530352"/>
          </a:xfrm>
          <a:prstGeom prst="rect">
            <a:avLst/>
          </a:prstGeom>
          <a:solidFill>
            <a:srgbClr val="17171F"/>
          </a:solidFill>
          <a:ln w="12700">
            <a:solidFill>
              <a:srgbClr val="33333F"/>
            </a:solidFill>
            <a:prstDash val="solid"/>
          </a:ln>
        </p:spPr>
        <p:txBody>
          <a:bodyPr/>
          <a:lstStyle/>
          <a:p>
            <a:endParaRPr lang="en-US"/>
          </a:p>
        </p:txBody>
      </p:sp>
      <p:sp>
        <p:nvSpPr>
          <p:cNvPr id="20" name="Shape 18"/>
          <p:cNvSpPr/>
          <p:nvPr/>
        </p:nvSpPr>
        <p:spPr>
          <a:xfrm>
            <a:off x="594360" y="3099816"/>
            <a:ext cx="658368" cy="530352"/>
          </a:xfrm>
          <a:prstGeom prst="rect">
            <a:avLst/>
          </a:prstGeom>
          <a:solidFill>
            <a:srgbClr val="2C2C38"/>
          </a:solidFill>
          <a:ln/>
        </p:spPr>
        <p:txBody>
          <a:bodyPr/>
          <a:lstStyle/>
          <a:p>
            <a:endParaRPr lang="en-US"/>
          </a:p>
        </p:txBody>
      </p:sp>
      <p:sp>
        <p:nvSpPr>
          <p:cNvPr id="21" name="Text 19"/>
          <p:cNvSpPr/>
          <p:nvPr/>
        </p:nvSpPr>
        <p:spPr>
          <a:xfrm>
            <a:off x="594360" y="3099816"/>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18</a:t>
            </a:r>
            <a:endParaRPr lang="en-US" sz="1700" dirty="0"/>
          </a:p>
        </p:txBody>
      </p:sp>
      <p:sp>
        <p:nvSpPr>
          <p:cNvPr id="22" name="Text 20"/>
          <p:cNvSpPr/>
          <p:nvPr/>
        </p:nvSpPr>
        <p:spPr>
          <a:xfrm>
            <a:off x="1417320" y="3099816"/>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Charlotte Hornets</a:t>
            </a:r>
            <a:endParaRPr lang="en-US" sz="1300" dirty="0"/>
          </a:p>
        </p:txBody>
      </p:sp>
      <p:sp>
        <p:nvSpPr>
          <p:cNvPr id="23" name="Text 21"/>
          <p:cNvSpPr/>
          <p:nvPr/>
        </p:nvSpPr>
        <p:spPr>
          <a:xfrm>
            <a:off x="5010912" y="3099816"/>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ORL</a:t>
            </a:r>
            <a:endParaRPr lang="en-US" sz="1000" dirty="0"/>
          </a:p>
        </p:txBody>
      </p:sp>
      <p:sp>
        <p:nvSpPr>
          <p:cNvPr id="24" name="Shape 22"/>
          <p:cNvSpPr/>
          <p:nvPr/>
        </p:nvSpPr>
        <p:spPr>
          <a:xfrm>
            <a:off x="594360" y="3675888"/>
            <a:ext cx="5513832" cy="530352"/>
          </a:xfrm>
          <a:prstGeom prst="rect">
            <a:avLst/>
          </a:prstGeom>
          <a:solidFill>
            <a:srgbClr val="17171F"/>
          </a:solidFill>
          <a:ln w="12700">
            <a:solidFill>
              <a:srgbClr val="33333F"/>
            </a:solidFill>
            <a:prstDash val="solid"/>
          </a:ln>
        </p:spPr>
        <p:txBody>
          <a:bodyPr/>
          <a:lstStyle/>
          <a:p>
            <a:endParaRPr lang="en-US"/>
          </a:p>
        </p:txBody>
      </p:sp>
      <p:sp>
        <p:nvSpPr>
          <p:cNvPr id="25" name="Shape 23"/>
          <p:cNvSpPr/>
          <p:nvPr/>
        </p:nvSpPr>
        <p:spPr>
          <a:xfrm>
            <a:off x="594360" y="3675888"/>
            <a:ext cx="658368" cy="530352"/>
          </a:xfrm>
          <a:prstGeom prst="rect">
            <a:avLst/>
          </a:prstGeom>
          <a:solidFill>
            <a:srgbClr val="2C2C38"/>
          </a:solidFill>
          <a:ln/>
        </p:spPr>
        <p:txBody>
          <a:bodyPr/>
          <a:lstStyle/>
          <a:p>
            <a:endParaRPr lang="en-US"/>
          </a:p>
        </p:txBody>
      </p:sp>
      <p:sp>
        <p:nvSpPr>
          <p:cNvPr id="26" name="Text 24"/>
          <p:cNvSpPr/>
          <p:nvPr/>
        </p:nvSpPr>
        <p:spPr>
          <a:xfrm>
            <a:off x="594360" y="3675888"/>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19</a:t>
            </a:r>
            <a:endParaRPr lang="en-US" sz="1700" dirty="0"/>
          </a:p>
        </p:txBody>
      </p:sp>
      <p:sp>
        <p:nvSpPr>
          <p:cNvPr id="27" name="Text 25"/>
          <p:cNvSpPr/>
          <p:nvPr/>
        </p:nvSpPr>
        <p:spPr>
          <a:xfrm>
            <a:off x="1417320" y="3675888"/>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Toronto Raptors</a:t>
            </a:r>
            <a:endParaRPr lang="en-US" sz="1300" dirty="0"/>
          </a:p>
        </p:txBody>
      </p:sp>
      <p:sp>
        <p:nvSpPr>
          <p:cNvPr id="28" name="Shape 26"/>
          <p:cNvSpPr/>
          <p:nvPr/>
        </p:nvSpPr>
        <p:spPr>
          <a:xfrm>
            <a:off x="594360" y="4251960"/>
            <a:ext cx="5513832" cy="530352"/>
          </a:xfrm>
          <a:prstGeom prst="rect">
            <a:avLst/>
          </a:prstGeom>
          <a:solidFill>
            <a:srgbClr val="17171F"/>
          </a:solidFill>
          <a:ln w="12700">
            <a:solidFill>
              <a:srgbClr val="33333F"/>
            </a:solidFill>
            <a:prstDash val="solid"/>
          </a:ln>
        </p:spPr>
        <p:txBody>
          <a:bodyPr/>
          <a:lstStyle/>
          <a:p>
            <a:endParaRPr lang="en-US"/>
          </a:p>
        </p:txBody>
      </p:sp>
      <p:sp>
        <p:nvSpPr>
          <p:cNvPr id="29" name="Shape 27"/>
          <p:cNvSpPr/>
          <p:nvPr/>
        </p:nvSpPr>
        <p:spPr>
          <a:xfrm>
            <a:off x="594360" y="4251960"/>
            <a:ext cx="658368" cy="530352"/>
          </a:xfrm>
          <a:prstGeom prst="rect">
            <a:avLst/>
          </a:prstGeom>
          <a:solidFill>
            <a:srgbClr val="2C2C38"/>
          </a:solidFill>
          <a:ln/>
        </p:spPr>
        <p:txBody>
          <a:bodyPr/>
          <a:lstStyle/>
          <a:p>
            <a:endParaRPr lang="en-US"/>
          </a:p>
        </p:txBody>
      </p:sp>
      <p:sp>
        <p:nvSpPr>
          <p:cNvPr id="30" name="Text 28"/>
          <p:cNvSpPr/>
          <p:nvPr/>
        </p:nvSpPr>
        <p:spPr>
          <a:xfrm>
            <a:off x="594360" y="4251960"/>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20</a:t>
            </a:r>
            <a:endParaRPr lang="en-US" sz="1700" dirty="0"/>
          </a:p>
        </p:txBody>
      </p:sp>
      <p:sp>
        <p:nvSpPr>
          <p:cNvPr id="31" name="Text 29"/>
          <p:cNvSpPr/>
          <p:nvPr/>
        </p:nvSpPr>
        <p:spPr>
          <a:xfrm>
            <a:off x="1417320" y="4251960"/>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San Antonio Spurs</a:t>
            </a:r>
            <a:endParaRPr lang="en-US" sz="1300" dirty="0"/>
          </a:p>
        </p:txBody>
      </p:sp>
      <p:sp>
        <p:nvSpPr>
          <p:cNvPr id="32" name="Text 30"/>
          <p:cNvSpPr/>
          <p:nvPr/>
        </p:nvSpPr>
        <p:spPr>
          <a:xfrm>
            <a:off x="5010912" y="4251960"/>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ATL</a:t>
            </a:r>
            <a:endParaRPr lang="en-US" sz="1000" dirty="0"/>
          </a:p>
        </p:txBody>
      </p:sp>
      <p:sp>
        <p:nvSpPr>
          <p:cNvPr id="33" name="Shape 31"/>
          <p:cNvSpPr/>
          <p:nvPr/>
        </p:nvSpPr>
        <p:spPr>
          <a:xfrm>
            <a:off x="594360" y="4828032"/>
            <a:ext cx="5513832" cy="530352"/>
          </a:xfrm>
          <a:prstGeom prst="rect">
            <a:avLst/>
          </a:prstGeom>
          <a:solidFill>
            <a:srgbClr val="17171F"/>
          </a:solidFill>
          <a:ln w="12700">
            <a:solidFill>
              <a:srgbClr val="33333F"/>
            </a:solidFill>
            <a:prstDash val="solid"/>
          </a:ln>
        </p:spPr>
        <p:txBody>
          <a:bodyPr/>
          <a:lstStyle/>
          <a:p>
            <a:endParaRPr lang="en-US"/>
          </a:p>
        </p:txBody>
      </p:sp>
      <p:sp>
        <p:nvSpPr>
          <p:cNvPr id="34" name="Shape 32"/>
          <p:cNvSpPr/>
          <p:nvPr/>
        </p:nvSpPr>
        <p:spPr>
          <a:xfrm>
            <a:off x="594360" y="4828032"/>
            <a:ext cx="658368" cy="530352"/>
          </a:xfrm>
          <a:prstGeom prst="rect">
            <a:avLst/>
          </a:prstGeom>
          <a:solidFill>
            <a:srgbClr val="2C2C38"/>
          </a:solidFill>
          <a:ln/>
        </p:spPr>
        <p:txBody>
          <a:bodyPr/>
          <a:lstStyle/>
          <a:p>
            <a:endParaRPr lang="en-US"/>
          </a:p>
        </p:txBody>
      </p:sp>
      <p:sp>
        <p:nvSpPr>
          <p:cNvPr id="35" name="Text 33"/>
          <p:cNvSpPr/>
          <p:nvPr/>
        </p:nvSpPr>
        <p:spPr>
          <a:xfrm>
            <a:off x="594360" y="4828032"/>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21</a:t>
            </a:r>
            <a:endParaRPr lang="en-US" sz="1700" dirty="0"/>
          </a:p>
        </p:txBody>
      </p:sp>
      <p:sp>
        <p:nvSpPr>
          <p:cNvPr id="36" name="Text 34"/>
          <p:cNvSpPr/>
          <p:nvPr/>
        </p:nvSpPr>
        <p:spPr>
          <a:xfrm>
            <a:off x="1417320" y="4828032"/>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Detroit Pistons</a:t>
            </a:r>
            <a:endParaRPr lang="en-US" sz="1300" dirty="0"/>
          </a:p>
        </p:txBody>
      </p:sp>
      <p:sp>
        <p:nvSpPr>
          <p:cNvPr id="37" name="Text 35"/>
          <p:cNvSpPr/>
          <p:nvPr/>
        </p:nvSpPr>
        <p:spPr>
          <a:xfrm>
            <a:off x="5010912" y="4828032"/>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MIN</a:t>
            </a:r>
            <a:endParaRPr lang="en-US" sz="1000" dirty="0"/>
          </a:p>
        </p:txBody>
      </p:sp>
      <p:sp>
        <p:nvSpPr>
          <p:cNvPr id="38" name="Shape 36"/>
          <p:cNvSpPr/>
          <p:nvPr/>
        </p:nvSpPr>
        <p:spPr>
          <a:xfrm>
            <a:off x="594360" y="5404104"/>
            <a:ext cx="5513832" cy="530352"/>
          </a:xfrm>
          <a:prstGeom prst="rect">
            <a:avLst/>
          </a:prstGeom>
          <a:solidFill>
            <a:srgbClr val="17171F"/>
          </a:solidFill>
          <a:ln w="12700">
            <a:solidFill>
              <a:srgbClr val="33333F"/>
            </a:solidFill>
            <a:prstDash val="solid"/>
          </a:ln>
        </p:spPr>
        <p:txBody>
          <a:bodyPr/>
          <a:lstStyle/>
          <a:p>
            <a:endParaRPr lang="en-US"/>
          </a:p>
        </p:txBody>
      </p:sp>
      <p:sp>
        <p:nvSpPr>
          <p:cNvPr id="39" name="Shape 37"/>
          <p:cNvSpPr/>
          <p:nvPr/>
        </p:nvSpPr>
        <p:spPr>
          <a:xfrm>
            <a:off x="594360" y="5404104"/>
            <a:ext cx="658368" cy="530352"/>
          </a:xfrm>
          <a:prstGeom prst="rect">
            <a:avLst/>
          </a:prstGeom>
          <a:solidFill>
            <a:srgbClr val="2C2C38"/>
          </a:solidFill>
          <a:ln/>
        </p:spPr>
        <p:txBody>
          <a:bodyPr/>
          <a:lstStyle/>
          <a:p>
            <a:endParaRPr lang="en-US"/>
          </a:p>
        </p:txBody>
      </p:sp>
      <p:sp>
        <p:nvSpPr>
          <p:cNvPr id="40" name="Text 38"/>
          <p:cNvSpPr/>
          <p:nvPr/>
        </p:nvSpPr>
        <p:spPr>
          <a:xfrm>
            <a:off x="594360" y="5404104"/>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22</a:t>
            </a:r>
            <a:endParaRPr lang="en-US" sz="1700" dirty="0"/>
          </a:p>
        </p:txBody>
      </p:sp>
      <p:sp>
        <p:nvSpPr>
          <p:cNvPr id="41" name="Text 39"/>
          <p:cNvSpPr/>
          <p:nvPr/>
        </p:nvSpPr>
        <p:spPr>
          <a:xfrm>
            <a:off x="1417320" y="5404104"/>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Philadelphia 76ers</a:t>
            </a:r>
            <a:endParaRPr lang="en-US" sz="1300" dirty="0"/>
          </a:p>
        </p:txBody>
      </p:sp>
      <p:sp>
        <p:nvSpPr>
          <p:cNvPr id="42" name="Text 40"/>
          <p:cNvSpPr/>
          <p:nvPr/>
        </p:nvSpPr>
        <p:spPr>
          <a:xfrm>
            <a:off x="5010912" y="5404104"/>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HOU</a:t>
            </a:r>
            <a:endParaRPr lang="en-US" sz="1000" dirty="0"/>
          </a:p>
        </p:txBody>
      </p:sp>
      <p:sp>
        <p:nvSpPr>
          <p:cNvPr id="43" name="Shape 41"/>
          <p:cNvSpPr/>
          <p:nvPr/>
        </p:nvSpPr>
        <p:spPr>
          <a:xfrm>
            <a:off x="6400800" y="1371600"/>
            <a:ext cx="5513832" cy="530352"/>
          </a:xfrm>
          <a:prstGeom prst="rect">
            <a:avLst/>
          </a:prstGeom>
          <a:solidFill>
            <a:srgbClr val="17171F"/>
          </a:solidFill>
          <a:ln w="12700">
            <a:solidFill>
              <a:srgbClr val="33333F"/>
            </a:solidFill>
            <a:prstDash val="solid"/>
          </a:ln>
        </p:spPr>
        <p:txBody>
          <a:bodyPr/>
          <a:lstStyle/>
          <a:p>
            <a:endParaRPr lang="en-US"/>
          </a:p>
        </p:txBody>
      </p:sp>
      <p:sp>
        <p:nvSpPr>
          <p:cNvPr id="44" name="Shape 42"/>
          <p:cNvSpPr/>
          <p:nvPr/>
        </p:nvSpPr>
        <p:spPr>
          <a:xfrm>
            <a:off x="6400800" y="1371600"/>
            <a:ext cx="658368" cy="530352"/>
          </a:xfrm>
          <a:prstGeom prst="rect">
            <a:avLst/>
          </a:prstGeom>
          <a:solidFill>
            <a:srgbClr val="2C2C38"/>
          </a:solidFill>
          <a:ln/>
        </p:spPr>
        <p:txBody>
          <a:bodyPr/>
          <a:lstStyle/>
          <a:p>
            <a:endParaRPr lang="en-US"/>
          </a:p>
        </p:txBody>
      </p:sp>
      <p:sp>
        <p:nvSpPr>
          <p:cNvPr id="45" name="Text 43"/>
          <p:cNvSpPr/>
          <p:nvPr/>
        </p:nvSpPr>
        <p:spPr>
          <a:xfrm>
            <a:off x="6400800" y="1371600"/>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23</a:t>
            </a:r>
            <a:endParaRPr lang="en-US" sz="1700" dirty="0"/>
          </a:p>
        </p:txBody>
      </p:sp>
      <p:sp>
        <p:nvSpPr>
          <p:cNvPr id="46" name="Text 44"/>
          <p:cNvSpPr/>
          <p:nvPr/>
        </p:nvSpPr>
        <p:spPr>
          <a:xfrm>
            <a:off x="7223760" y="1371600"/>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Atlanta Hawks</a:t>
            </a:r>
            <a:endParaRPr lang="en-US" sz="1300" dirty="0"/>
          </a:p>
        </p:txBody>
      </p:sp>
      <p:sp>
        <p:nvSpPr>
          <p:cNvPr id="47" name="Text 45"/>
          <p:cNvSpPr/>
          <p:nvPr/>
        </p:nvSpPr>
        <p:spPr>
          <a:xfrm>
            <a:off x="10817352" y="1371600"/>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CLE</a:t>
            </a:r>
            <a:endParaRPr lang="en-US" sz="1000" dirty="0"/>
          </a:p>
        </p:txBody>
      </p:sp>
      <p:sp>
        <p:nvSpPr>
          <p:cNvPr id="48" name="Shape 46"/>
          <p:cNvSpPr/>
          <p:nvPr/>
        </p:nvSpPr>
        <p:spPr>
          <a:xfrm>
            <a:off x="6400800" y="1947672"/>
            <a:ext cx="5513832" cy="530352"/>
          </a:xfrm>
          <a:prstGeom prst="rect">
            <a:avLst/>
          </a:prstGeom>
          <a:solidFill>
            <a:srgbClr val="17171F"/>
          </a:solidFill>
          <a:ln w="12700">
            <a:solidFill>
              <a:srgbClr val="33333F"/>
            </a:solidFill>
            <a:prstDash val="solid"/>
          </a:ln>
        </p:spPr>
        <p:txBody>
          <a:bodyPr/>
          <a:lstStyle/>
          <a:p>
            <a:endParaRPr lang="en-US"/>
          </a:p>
        </p:txBody>
      </p:sp>
      <p:sp>
        <p:nvSpPr>
          <p:cNvPr id="49" name="Shape 47"/>
          <p:cNvSpPr/>
          <p:nvPr/>
        </p:nvSpPr>
        <p:spPr>
          <a:xfrm>
            <a:off x="6400800" y="1947672"/>
            <a:ext cx="658368" cy="530352"/>
          </a:xfrm>
          <a:prstGeom prst="rect">
            <a:avLst/>
          </a:prstGeom>
          <a:solidFill>
            <a:srgbClr val="2C2C38"/>
          </a:solidFill>
          <a:ln/>
        </p:spPr>
        <p:txBody>
          <a:bodyPr/>
          <a:lstStyle/>
          <a:p>
            <a:endParaRPr lang="en-US"/>
          </a:p>
        </p:txBody>
      </p:sp>
      <p:sp>
        <p:nvSpPr>
          <p:cNvPr id="50" name="Text 48"/>
          <p:cNvSpPr/>
          <p:nvPr/>
        </p:nvSpPr>
        <p:spPr>
          <a:xfrm>
            <a:off x="6400800" y="1947672"/>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24</a:t>
            </a:r>
            <a:endParaRPr lang="en-US" sz="1700" dirty="0"/>
          </a:p>
        </p:txBody>
      </p:sp>
      <p:sp>
        <p:nvSpPr>
          <p:cNvPr id="51" name="Text 49"/>
          <p:cNvSpPr/>
          <p:nvPr/>
        </p:nvSpPr>
        <p:spPr>
          <a:xfrm>
            <a:off x="7223760" y="1947672"/>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New York Knicks</a:t>
            </a:r>
            <a:endParaRPr lang="en-US" sz="1300" dirty="0"/>
          </a:p>
        </p:txBody>
      </p:sp>
      <p:sp>
        <p:nvSpPr>
          <p:cNvPr id="52" name="Shape 50"/>
          <p:cNvSpPr/>
          <p:nvPr/>
        </p:nvSpPr>
        <p:spPr>
          <a:xfrm>
            <a:off x="6400800" y="2523744"/>
            <a:ext cx="5513832" cy="530352"/>
          </a:xfrm>
          <a:prstGeom prst="rect">
            <a:avLst/>
          </a:prstGeom>
          <a:solidFill>
            <a:srgbClr val="17171F"/>
          </a:solidFill>
          <a:ln w="12700">
            <a:solidFill>
              <a:srgbClr val="33333F"/>
            </a:solidFill>
            <a:prstDash val="solid"/>
          </a:ln>
        </p:spPr>
        <p:txBody>
          <a:bodyPr/>
          <a:lstStyle/>
          <a:p>
            <a:endParaRPr lang="en-US"/>
          </a:p>
        </p:txBody>
      </p:sp>
      <p:sp>
        <p:nvSpPr>
          <p:cNvPr id="53" name="Shape 51"/>
          <p:cNvSpPr/>
          <p:nvPr/>
        </p:nvSpPr>
        <p:spPr>
          <a:xfrm>
            <a:off x="6400800" y="2523744"/>
            <a:ext cx="658368" cy="530352"/>
          </a:xfrm>
          <a:prstGeom prst="rect">
            <a:avLst/>
          </a:prstGeom>
          <a:solidFill>
            <a:srgbClr val="2C2C38"/>
          </a:solidFill>
          <a:ln/>
        </p:spPr>
        <p:txBody>
          <a:bodyPr/>
          <a:lstStyle/>
          <a:p>
            <a:endParaRPr lang="en-US"/>
          </a:p>
        </p:txBody>
      </p:sp>
      <p:sp>
        <p:nvSpPr>
          <p:cNvPr id="54" name="Text 52"/>
          <p:cNvSpPr/>
          <p:nvPr/>
        </p:nvSpPr>
        <p:spPr>
          <a:xfrm>
            <a:off x="6400800" y="2523744"/>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25</a:t>
            </a:r>
            <a:endParaRPr lang="en-US" sz="1700" dirty="0"/>
          </a:p>
        </p:txBody>
      </p:sp>
      <p:sp>
        <p:nvSpPr>
          <p:cNvPr id="55" name="Text 53"/>
          <p:cNvSpPr/>
          <p:nvPr/>
        </p:nvSpPr>
        <p:spPr>
          <a:xfrm>
            <a:off x="7223760" y="2523744"/>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Los Angeles Lakers</a:t>
            </a:r>
            <a:endParaRPr lang="en-US" sz="1300" dirty="0"/>
          </a:p>
        </p:txBody>
      </p:sp>
      <p:sp>
        <p:nvSpPr>
          <p:cNvPr id="56" name="Shape 54"/>
          <p:cNvSpPr/>
          <p:nvPr/>
        </p:nvSpPr>
        <p:spPr>
          <a:xfrm>
            <a:off x="6400800" y="3099816"/>
            <a:ext cx="5513832" cy="530352"/>
          </a:xfrm>
          <a:prstGeom prst="rect">
            <a:avLst/>
          </a:prstGeom>
          <a:solidFill>
            <a:srgbClr val="17171F"/>
          </a:solidFill>
          <a:ln w="12700">
            <a:solidFill>
              <a:srgbClr val="33333F"/>
            </a:solidFill>
            <a:prstDash val="solid"/>
          </a:ln>
        </p:spPr>
        <p:txBody>
          <a:bodyPr/>
          <a:lstStyle/>
          <a:p>
            <a:endParaRPr lang="en-US"/>
          </a:p>
        </p:txBody>
      </p:sp>
      <p:sp>
        <p:nvSpPr>
          <p:cNvPr id="57" name="Shape 55"/>
          <p:cNvSpPr/>
          <p:nvPr/>
        </p:nvSpPr>
        <p:spPr>
          <a:xfrm>
            <a:off x="6400800" y="3099816"/>
            <a:ext cx="658368" cy="530352"/>
          </a:xfrm>
          <a:prstGeom prst="rect">
            <a:avLst/>
          </a:prstGeom>
          <a:solidFill>
            <a:srgbClr val="2C2C38"/>
          </a:solidFill>
          <a:ln/>
        </p:spPr>
        <p:txBody>
          <a:bodyPr/>
          <a:lstStyle/>
          <a:p>
            <a:endParaRPr lang="en-US"/>
          </a:p>
        </p:txBody>
      </p:sp>
      <p:sp>
        <p:nvSpPr>
          <p:cNvPr id="58" name="Text 56"/>
          <p:cNvSpPr/>
          <p:nvPr/>
        </p:nvSpPr>
        <p:spPr>
          <a:xfrm>
            <a:off x="6400800" y="3099816"/>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26</a:t>
            </a:r>
            <a:endParaRPr lang="en-US" sz="1700" dirty="0"/>
          </a:p>
        </p:txBody>
      </p:sp>
      <p:sp>
        <p:nvSpPr>
          <p:cNvPr id="59" name="Text 57"/>
          <p:cNvSpPr/>
          <p:nvPr/>
        </p:nvSpPr>
        <p:spPr>
          <a:xfrm>
            <a:off x="7223760" y="3099816"/>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Denver Nuggets</a:t>
            </a:r>
            <a:endParaRPr lang="en-US" sz="1300" dirty="0"/>
          </a:p>
        </p:txBody>
      </p:sp>
      <p:sp>
        <p:nvSpPr>
          <p:cNvPr id="60" name="Shape 58"/>
          <p:cNvSpPr/>
          <p:nvPr/>
        </p:nvSpPr>
        <p:spPr>
          <a:xfrm>
            <a:off x="6400800" y="3675888"/>
            <a:ext cx="5513832" cy="530352"/>
          </a:xfrm>
          <a:prstGeom prst="rect">
            <a:avLst/>
          </a:prstGeom>
          <a:solidFill>
            <a:srgbClr val="17171F"/>
          </a:solidFill>
          <a:ln w="12700">
            <a:solidFill>
              <a:srgbClr val="33333F"/>
            </a:solidFill>
            <a:prstDash val="solid"/>
          </a:ln>
        </p:spPr>
        <p:txBody>
          <a:bodyPr/>
          <a:lstStyle/>
          <a:p>
            <a:endParaRPr lang="en-US"/>
          </a:p>
        </p:txBody>
      </p:sp>
      <p:sp>
        <p:nvSpPr>
          <p:cNvPr id="61" name="Shape 59"/>
          <p:cNvSpPr/>
          <p:nvPr/>
        </p:nvSpPr>
        <p:spPr>
          <a:xfrm>
            <a:off x="6400800" y="3675888"/>
            <a:ext cx="658368" cy="530352"/>
          </a:xfrm>
          <a:prstGeom prst="rect">
            <a:avLst/>
          </a:prstGeom>
          <a:solidFill>
            <a:srgbClr val="2C2C38"/>
          </a:solidFill>
          <a:ln/>
        </p:spPr>
        <p:txBody>
          <a:bodyPr/>
          <a:lstStyle/>
          <a:p>
            <a:endParaRPr lang="en-US"/>
          </a:p>
        </p:txBody>
      </p:sp>
      <p:sp>
        <p:nvSpPr>
          <p:cNvPr id="62" name="Text 60"/>
          <p:cNvSpPr/>
          <p:nvPr/>
        </p:nvSpPr>
        <p:spPr>
          <a:xfrm>
            <a:off x="6400800" y="3675888"/>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27</a:t>
            </a:r>
            <a:endParaRPr lang="en-US" sz="1700" dirty="0"/>
          </a:p>
        </p:txBody>
      </p:sp>
      <p:sp>
        <p:nvSpPr>
          <p:cNvPr id="63" name="Text 61"/>
          <p:cNvSpPr/>
          <p:nvPr/>
        </p:nvSpPr>
        <p:spPr>
          <a:xfrm>
            <a:off x="7223760" y="3675888"/>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Boston Celtics</a:t>
            </a:r>
            <a:endParaRPr lang="en-US" sz="1300" dirty="0"/>
          </a:p>
        </p:txBody>
      </p:sp>
      <p:sp>
        <p:nvSpPr>
          <p:cNvPr id="64" name="Shape 62"/>
          <p:cNvSpPr/>
          <p:nvPr/>
        </p:nvSpPr>
        <p:spPr>
          <a:xfrm>
            <a:off x="6400800" y="4251960"/>
            <a:ext cx="5513832" cy="530352"/>
          </a:xfrm>
          <a:prstGeom prst="rect">
            <a:avLst/>
          </a:prstGeom>
          <a:solidFill>
            <a:srgbClr val="17171F"/>
          </a:solidFill>
          <a:ln w="12700">
            <a:solidFill>
              <a:srgbClr val="33333F"/>
            </a:solidFill>
            <a:prstDash val="solid"/>
          </a:ln>
        </p:spPr>
        <p:txBody>
          <a:bodyPr/>
          <a:lstStyle/>
          <a:p>
            <a:endParaRPr lang="en-US"/>
          </a:p>
        </p:txBody>
      </p:sp>
      <p:sp>
        <p:nvSpPr>
          <p:cNvPr id="65" name="Shape 63"/>
          <p:cNvSpPr/>
          <p:nvPr/>
        </p:nvSpPr>
        <p:spPr>
          <a:xfrm>
            <a:off x="6400800" y="4251960"/>
            <a:ext cx="658368" cy="530352"/>
          </a:xfrm>
          <a:prstGeom prst="rect">
            <a:avLst/>
          </a:prstGeom>
          <a:solidFill>
            <a:srgbClr val="2C2C38"/>
          </a:solidFill>
          <a:ln/>
        </p:spPr>
        <p:txBody>
          <a:bodyPr/>
          <a:lstStyle/>
          <a:p>
            <a:endParaRPr lang="en-US"/>
          </a:p>
        </p:txBody>
      </p:sp>
      <p:sp>
        <p:nvSpPr>
          <p:cNvPr id="66" name="Text 64"/>
          <p:cNvSpPr/>
          <p:nvPr/>
        </p:nvSpPr>
        <p:spPr>
          <a:xfrm>
            <a:off x="6400800" y="4251960"/>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28</a:t>
            </a:r>
            <a:endParaRPr lang="en-US" sz="1700" dirty="0"/>
          </a:p>
        </p:txBody>
      </p:sp>
      <p:sp>
        <p:nvSpPr>
          <p:cNvPr id="67" name="Text 65"/>
          <p:cNvSpPr/>
          <p:nvPr/>
        </p:nvSpPr>
        <p:spPr>
          <a:xfrm>
            <a:off x="7223760" y="4251960"/>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Minnesota Timberwolves</a:t>
            </a:r>
            <a:endParaRPr lang="en-US" sz="1300" dirty="0"/>
          </a:p>
        </p:txBody>
      </p:sp>
      <p:sp>
        <p:nvSpPr>
          <p:cNvPr id="68" name="Text 66"/>
          <p:cNvSpPr/>
          <p:nvPr/>
        </p:nvSpPr>
        <p:spPr>
          <a:xfrm>
            <a:off x="10817352" y="4251960"/>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DET</a:t>
            </a:r>
            <a:endParaRPr lang="en-US" sz="1000" dirty="0"/>
          </a:p>
        </p:txBody>
      </p:sp>
      <p:sp>
        <p:nvSpPr>
          <p:cNvPr id="69" name="Shape 67"/>
          <p:cNvSpPr/>
          <p:nvPr/>
        </p:nvSpPr>
        <p:spPr>
          <a:xfrm>
            <a:off x="6400800" y="4828032"/>
            <a:ext cx="5513832" cy="530352"/>
          </a:xfrm>
          <a:prstGeom prst="rect">
            <a:avLst/>
          </a:prstGeom>
          <a:solidFill>
            <a:srgbClr val="17171F"/>
          </a:solidFill>
          <a:ln w="12700">
            <a:solidFill>
              <a:srgbClr val="33333F"/>
            </a:solidFill>
            <a:prstDash val="solid"/>
          </a:ln>
        </p:spPr>
        <p:txBody>
          <a:bodyPr/>
          <a:lstStyle/>
          <a:p>
            <a:endParaRPr lang="en-US"/>
          </a:p>
        </p:txBody>
      </p:sp>
      <p:sp>
        <p:nvSpPr>
          <p:cNvPr id="70" name="Shape 68"/>
          <p:cNvSpPr/>
          <p:nvPr/>
        </p:nvSpPr>
        <p:spPr>
          <a:xfrm>
            <a:off x="6400800" y="4828032"/>
            <a:ext cx="658368" cy="530352"/>
          </a:xfrm>
          <a:prstGeom prst="rect">
            <a:avLst/>
          </a:prstGeom>
          <a:solidFill>
            <a:srgbClr val="2C2C38"/>
          </a:solidFill>
          <a:ln/>
        </p:spPr>
        <p:txBody>
          <a:bodyPr/>
          <a:lstStyle/>
          <a:p>
            <a:endParaRPr lang="en-US"/>
          </a:p>
        </p:txBody>
      </p:sp>
      <p:sp>
        <p:nvSpPr>
          <p:cNvPr id="71" name="Text 69"/>
          <p:cNvSpPr/>
          <p:nvPr/>
        </p:nvSpPr>
        <p:spPr>
          <a:xfrm>
            <a:off x="6400800" y="4828032"/>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29</a:t>
            </a:r>
            <a:endParaRPr lang="en-US" sz="1700" dirty="0"/>
          </a:p>
        </p:txBody>
      </p:sp>
      <p:sp>
        <p:nvSpPr>
          <p:cNvPr id="72" name="Text 70"/>
          <p:cNvSpPr/>
          <p:nvPr/>
        </p:nvSpPr>
        <p:spPr>
          <a:xfrm>
            <a:off x="7223760" y="4828032"/>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Cleveland Cavaliers</a:t>
            </a:r>
            <a:endParaRPr lang="en-US" sz="1300" dirty="0"/>
          </a:p>
        </p:txBody>
      </p:sp>
      <p:sp>
        <p:nvSpPr>
          <p:cNvPr id="73" name="Text 71"/>
          <p:cNvSpPr/>
          <p:nvPr/>
        </p:nvSpPr>
        <p:spPr>
          <a:xfrm>
            <a:off x="10817352" y="4828032"/>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SA</a:t>
            </a:r>
            <a:endParaRPr lang="en-US" sz="1000" dirty="0"/>
          </a:p>
        </p:txBody>
      </p:sp>
      <p:sp>
        <p:nvSpPr>
          <p:cNvPr id="74" name="Shape 72"/>
          <p:cNvSpPr/>
          <p:nvPr/>
        </p:nvSpPr>
        <p:spPr>
          <a:xfrm>
            <a:off x="6400800" y="5404104"/>
            <a:ext cx="5513832" cy="530352"/>
          </a:xfrm>
          <a:prstGeom prst="rect">
            <a:avLst/>
          </a:prstGeom>
          <a:solidFill>
            <a:srgbClr val="17171F"/>
          </a:solidFill>
          <a:ln w="12700">
            <a:solidFill>
              <a:srgbClr val="33333F"/>
            </a:solidFill>
            <a:prstDash val="solid"/>
          </a:ln>
        </p:spPr>
        <p:txBody>
          <a:bodyPr/>
          <a:lstStyle/>
          <a:p>
            <a:endParaRPr lang="en-US"/>
          </a:p>
        </p:txBody>
      </p:sp>
      <p:sp>
        <p:nvSpPr>
          <p:cNvPr id="75" name="Shape 73"/>
          <p:cNvSpPr/>
          <p:nvPr/>
        </p:nvSpPr>
        <p:spPr>
          <a:xfrm>
            <a:off x="6400800" y="5404104"/>
            <a:ext cx="658368" cy="530352"/>
          </a:xfrm>
          <a:prstGeom prst="rect">
            <a:avLst/>
          </a:prstGeom>
          <a:solidFill>
            <a:srgbClr val="2C2C38"/>
          </a:solidFill>
          <a:ln/>
        </p:spPr>
        <p:txBody>
          <a:bodyPr/>
          <a:lstStyle/>
          <a:p>
            <a:endParaRPr lang="en-US"/>
          </a:p>
        </p:txBody>
      </p:sp>
      <p:sp>
        <p:nvSpPr>
          <p:cNvPr id="76" name="Text 74"/>
          <p:cNvSpPr/>
          <p:nvPr/>
        </p:nvSpPr>
        <p:spPr>
          <a:xfrm>
            <a:off x="6400800" y="5404104"/>
            <a:ext cx="658368" cy="530352"/>
          </a:xfrm>
          <a:prstGeom prst="rect">
            <a:avLst/>
          </a:prstGeom>
          <a:noFill/>
          <a:ln/>
        </p:spPr>
        <p:txBody>
          <a:bodyPr wrap="square" lIns="0" tIns="0" rIns="0" bIns="0" rtlCol="0" anchor="ctr"/>
          <a:lstStyle/>
          <a:p>
            <a:pPr marL="0" indent="0" algn="ctr">
              <a:buNone/>
            </a:pPr>
            <a:r>
              <a:rPr lang="en-US" sz="1700" b="1" dirty="0">
                <a:solidFill>
                  <a:srgbClr val="F2A93B"/>
                </a:solidFill>
                <a:latin typeface="Arial Black" pitchFamily="34" charset="0"/>
                <a:ea typeface="Arial Black" pitchFamily="34" charset="-122"/>
                <a:cs typeface="Arial Black" pitchFamily="34" charset="-120"/>
              </a:rPr>
              <a:t>30</a:t>
            </a:r>
            <a:endParaRPr lang="en-US" sz="1700" dirty="0"/>
          </a:p>
        </p:txBody>
      </p:sp>
      <p:sp>
        <p:nvSpPr>
          <p:cNvPr id="77" name="Text 75"/>
          <p:cNvSpPr/>
          <p:nvPr/>
        </p:nvSpPr>
        <p:spPr>
          <a:xfrm>
            <a:off x="7223760" y="5404104"/>
            <a:ext cx="3547872" cy="530352"/>
          </a:xfrm>
          <a:prstGeom prst="rect">
            <a:avLst/>
          </a:prstGeom>
          <a:noFill/>
          <a:ln/>
        </p:spPr>
        <p:txBody>
          <a:bodyPr wrap="square" lIns="0" tIns="0" rIns="0" bIns="0" rtlCol="0" anchor="ctr"/>
          <a:lstStyle/>
          <a:p>
            <a:pPr marL="0" indent="0">
              <a:buNone/>
            </a:pPr>
            <a:r>
              <a:rPr lang="en-US" sz="1300" b="1" dirty="0">
                <a:solidFill>
                  <a:srgbClr val="FFFFFF"/>
                </a:solidFill>
                <a:latin typeface="Arial" pitchFamily="34" charset="0"/>
                <a:ea typeface="Arial" pitchFamily="34" charset="-122"/>
                <a:cs typeface="Arial" pitchFamily="34" charset="-120"/>
              </a:rPr>
              <a:t>Dallas Mavericks</a:t>
            </a:r>
            <a:endParaRPr lang="en-US" sz="1300" dirty="0"/>
          </a:p>
        </p:txBody>
      </p:sp>
      <p:sp>
        <p:nvSpPr>
          <p:cNvPr id="78" name="Text 76"/>
          <p:cNvSpPr/>
          <p:nvPr/>
        </p:nvSpPr>
        <p:spPr>
          <a:xfrm>
            <a:off x="10817352" y="5404104"/>
            <a:ext cx="960120" cy="530352"/>
          </a:xfrm>
          <a:prstGeom prst="rect">
            <a:avLst/>
          </a:prstGeom>
          <a:noFill/>
          <a:ln/>
        </p:spPr>
        <p:txBody>
          <a:bodyPr wrap="square" lIns="0" tIns="0" rIns="0" bIns="0" rtlCol="0" anchor="ctr"/>
          <a:lstStyle/>
          <a:p>
            <a:pPr marL="0" indent="0" algn="r">
              <a:buNone/>
            </a:pPr>
            <a:r>
              <a:rPr lang="en-US" sz="1000" i="1" dirty="0">
                <a:solidFill>
                  <a:srgbClr val="6E6E7A"/>
                </a:solidFill>
                <a:latin typeface="Arial" pitchFamily="34" charset="0"/>
                <a:ea typeface="Arial" pitchFamily="34" charset="-122"/>
                <a:cs typeface="Arial" pitchFamily="34" charset="-120"/>
              </a:rPr>
              <a:t>via OKC</a:t>
            </a:r>
            <a:endParaRPr lang="en-US" sz="1000" dirty="0"/>
          </a:p>
        </p:txBody>
      </p:sp>
      <p:sp>
        <p:nvSpPr>
          <p:cNvPr id="79" name="Text 77"/>
          <p:cNvSpPr/>
          <p:nvPr/>
        </p:nvSpPr>
        <p:spPr>
          <a:xfrm>
            <a:off x="594360" y="5943600"/>
            <a:ext cx="11002975" cy="274320"/>
          </a:xfrm>
          <a:prstGeom prst="rect">
            <a:avLst/>
          </a:prstGeom>
          <a:noFill/>
          <a:ln/>
        </p:spPr>
        <p:txBody>
          <a:bodyPr wrap="square" lIns="0" tIns="0" rIns="0" bIns="0" rtlCol="0" anchor="ctr"/>
          <a:lstStyle/>
          <a:p>
            <a:pPr marL="0" indent="0">
              <a:buNone/>
            </a:pPr>
            <a:r>
              <a:rPr lang="en-US" sz="1050" i="1" dirty="0">
                <a:solidFill>
                  <a:srgbClr val="6E6E7A"/>
                </a:solidFill>
                <a:latin typeface="Arial" pitchFamily="34" charset="0"/>
                <a:ea typeface="Arial" pitchFamily="34" charset="-122"/>
                <a:cs typeface="Arial" pitchFamily="34" charset="-120"/>
              </a:rPr>
              <a:t>Picks 15–30 follow reverse regular-season order; traded selections noted at right.</a:t>
            </a:r>
            <a:endParaRPr lang="en-US" sz="1050" dirty="0"/>
          </a:p>
        </p:txBody>
      </p:sp>
      <p:sp>
        <p:nvSpPr>
          <p:cNvPr id="80" name="Shape 78"/>
          <p:cNvSpPr/>
          <p:nvPr/>
        </p:nvSpPr>
        <p:spPr>
          <a:xfrm>
            <a:off x="594360" y="6455664"/>
            <a:ext cx="256032" cy="54864"/>
          </a:xfrm>
          <a:prstGeom prst="rect">
            <a:avLst/>
          </a:prstGeom>
          <a:solidFill>
            <a:srgbClr val="E8772E"/>
          </a:solidFill>
          <a:ln/>
        </p:spPr>
        <p:txBody>
          <a:bodyPr/>
          <a:lstStyle/>
          <a:p>
            <a:endParaRPr lang="en-US"/>
          </a:p>
        </p:txBody>
      </p:sp>
      <p:sp>
        <p:nvSpPr>
          <p:cNvPr id="81" name="Text 79"/>
          <p:cNvSpPr/>
          <p:nvPr/>
        </p:nvSpPr>
        <p:spPr>
          <a:xfrm>
            <a:off x="941832" y="6272784"/>
            <a:ext cx="5486400" cy="365760"/>
          </a:xfrm>
          <a:prstGeom prst="rect">
            <a:avLst/>
          </a:prstGeom>
          <a:noFill/>
          <a:ln/>
        </p:spPr>
        <p:txBody>
          <a:bodyPr wrap="square" lIns="0" tIns="0" rIns="0" bIns="0" rtlCol="0" anchor="ctr"/>
          <a:lstStyle/>
          <a:p>
            <a:pPr marL="0" indent="0">
              <a:buNone/>
            </a:pPr>
            <a:r>
              <a:rPr lang="en-US" sz="900" kern="0" spc="200" dirty="0">
                <a:solidFill>
                  <a:srgbClr val="6E6E7A"/>
                </a:solidFill>
                <a:latin typeface="Arial" pitchFamily="34" charset="0"/>
                <a:ea typeface="Arial" pitchFamily="34" charset="-122"/>
                <a:cs typeface="Arial" pitchFamily="34" charset="-120"/>
              </a:rPr>
              <a:t>2026 NBA DRAFT PREVIEW</a:t>
            </a:r>
            <a:endParaRPr lang="en-US" sz="900" dirty="0"/>
          </a:p>
        </p:txBody>
      </p:sp>
      <p:sp>
        <p:nvSpPr>
          <p:cNvPr id="82" name="Text 80"/>
          <p:cNvSpPr/>
          <p:nvPr/>
        </p:nvSpPr>
        <p:spPr>
          <a:xfrm>
            <a:off x="10500055" y="6272784"/>
            <a:ext cx="1097280" cy="365760"/>
          </a:xfrm>
          <a:prstGeom prst="rect">
            <a:avLst/>
          </a:prstGeom>
          <a:noFill/>
          <a:ln/>
        </p:spPr>
        <p:txBody>
          <a:bodyPr wrap="square" lIns="0" tIns="0" rIns="0" bIns="0" rtlCol="0" anchor="ctr"/>
          <a:lstStyle/>
          <a:p>
            <a:pPr marL="0" indent="0" algn="r">
              <a:buNone/>
            </a:pPr>
            <a:r>
              <a:rPr lang="en-US" sz="1100" b="1" dirty="0">
                <a:solidFill>
                  <a:srgbClr val="9C9CA8"/>
                </a:solidFill>
                <a:latin typeface="Arial Black" pitchFamily="34" charset="0"/>
                <a:ea typeface="Arial Black" pitchFamily="34" charset="-122"/>
                <a:cs typeface="Arial Black" pitchFamily="34" charset="-120"/>
              </a:rPr>
              <a:t>05</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1925</Words>
  <Application>Microsoft Macintosh PowerPoint</Application>
  <PresentationFormat>Widescreen</PresentationFormat>
  <Paragraphs>508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Martin</dc:creator>
  <cp:lastModifiedBy>Dave Martin</cp:lastModifiedBy>
  <cp:revision>1</cp:revision>
  <dcterms:created xsi:type="dcterms:W3CDTF">2026-06-22T18:49:43Z</dcterms:created>
  <dcterms:modified xsi:type="dcterms:W3CDTF">2026-06-22T20:07:18Z</dcterms:modified>
</cp:coreProperties>
</file>